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9144000" cy="5143500" type="screen16x9"/>
  <p:notesSz cx="6858000" cy="9144000"/>
  <p:embeddedFontLst>
    <p:embeddedFont>
      <p:font typeface="Lato" panose="020F0502020204030203" pitchFamily="34" charset="0"/>
      <p:regular r:id="rId50"/>
      <p:bold r:id="rId51"/>
      <p:italic r:id="rId52"/>
      <p:boldItalic r:id="rId53"/>
    </p:embeddedFont>
    <p:embeddedFont>
      <p:font typeface="Montserrat" panose="000005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249cb9caf0_0_9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249cb9caf0_0_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249cb9caf0_0_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249cb9caf0_0_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249cb9caf0_0_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249cb9caf0_0_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249cb9caf0_0_9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249cb9caf0_0_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249cb9caf0_0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249cb9caf0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249cb9caf0_0_9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249cb9caf0_0_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249cb9caf0_0_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249cb9caf0_0_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49cb9caf0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49cb9caf0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49cb9caf0_0_9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249cb9caf0_0_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249cb9caf0_0_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249cb9caf0_0_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249cb9caf0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249cb9caf0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249cb9caf0_0_1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249cb9caf0_0_1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249cb9caf0_0_10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249cb9caf0_0_1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249cb9caf0_0_1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249cb9caf0_0_1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249cb9caf0_0_1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249cb9caf0_0_1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249cb9caf0_0_1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249cb9caf0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249cb9caf0_0_1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249cb9caf0_0_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249cb9caf0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249cb9caf0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249cb9caf0_0_1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249cb9caf0_0_1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249cb9caf0_0_1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249cb9caf0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249cb9caf0_0_10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249cb9caf0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249cb9caf0_0_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249cb9caf0_0_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249cb9caf0_0_10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249cb9caf0_0_1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249cb9caf0_0_10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249cb9caf0_0_1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249cb9caf0_0_1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249cb9caf0_0_1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1249cb9caf0_0_1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1249cb9caf0_0_1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249cb9caf0_0_1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249cb9caf0_0_1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249cb9caf0_0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249cb9caf0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249cb9caf0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9cb9caf0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249cb9caf0_0_10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249cb9caf0_0_1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249cb9caf0_0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249cb9caf0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249cb9caf0_0_1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249cb9caf0_0_1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249cb9caf0_0_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249cb9caf0_0_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24a8cf7cc5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24a8cf7cc5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24a8cf7cc5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24a8cf7cc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24a8cf7cc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24a8cf7cc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4a8cf7cc5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4a8cf7cc5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24a8cf7cc5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24a8cf7cc5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24a8cf7cc5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24a8cf7cc5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124a8cf7cc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124a8cf7cc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124a8cf7cc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124a8cf7cc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249cb9caf0_0_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249cb9caf0_0_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249cb9caf0_0_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249cb9caf0_0_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249cb9caf0_0_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249cb9caf0_0_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49cb9caf0_0_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249cb9caf0_0_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249cb9caf0_0_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249cb9caf0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1/labs-jupyter-spacex-Data%20wrangling.ipynb"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2/jupyter-labs-eda-dataviz.ipynb"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2/jupyter-labs-eda-sql-coursera.ipynb"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3/lab_jupyter_launch_site_location.ipynb"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3/spacex_dash_app.py"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4/SpaceX_Machine%20Learning%20Prediction_Part_5.ipynb"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 TargetMode="External"/><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1/jupyter-labs-spacex-data-collection-api.ipynb"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yeltayzhastay/IBMDataScienceProfessionalCertification/blob/main/c10/w1/jupyter-labs-webscraping.ipynb"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Winning Space Race with Data Science</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dirty="0" err="1"/>
              <a:t>Yeltay</a:t>
            </a:r>
            <a:r>
              <a:rPr lang="en-GB" dirty="0"/>
              <a:t> Zhastay</a:t>
            </a:r>
            <a:endParaRPr dirty="0"/>
          </a:p>
          <a:p>
            <a:pPr marL="0" lvl="0" indent="0" algn="l" rtl="0">
              <a:spcBef>
                <a:spcPts val="0"/>
              </a:spcBef>
              <a:spcAft>
                <a:spcPts val="0"/>
              </a:spcAft>
              <a:buNone/>
            </a:pPr>
            <a:r>
              <a:rPr lang="en-GB" dirty="0"/>
              <a:t>2022-04-16</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Data Wrangling</a:t>
            </a:r>
            <a:endParaRPr/>
          </a:p>
          <a:p>
            <a:pPr marL="0" lvl="0" indent="0" algn="l" rtl="0">
              <a:spcBef>
                <a:spcPts val="0"/>
              </a:spcBef>
              <a:spcAft>
                <a:spcPts val="0"/>
              </a:spcAft>
              <a:buNone/>
            </a:pPr>
            <a:endParaRPr/>
          </a:p>
        </p:txBody>
      </p:sp>
      <p:sp>
        <p:nvSpPr>
          <p:cNvPr id="198" name="Google Shape;198;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a:t>Create a training label with landing outcomes where successful = 1 &amp; failure = 0.</a:t>
            </a:r>
            <a:endParaRPr/>
          </a:p>
          <a:p>
            <a:pPr marL="0" lvl="0" indent="0" algn="l" rtl="0">
              <a:spcBef>
                <a:spcPts val="1200"/>
              </a:spcBef>
              <a:spcAft>
                <a:spcPts val="0"/>
              </a:spcAft>
              <a:buNone/>
            </a:pPr>
            <a:r>
              <a:rPr lang="en-GB"/>
              <a:t>Outcome column has two components: ‘Mission Outcome’ ‘Landing Location’</a:t>
            </a:r>
            <a:endParaRPr/>
          </a:p>
          <a:p>
            <a:pPr marL="0" lvl="0" indent="0" algn="l" rtl="0">
              <a:spcBef>
                <a:spcPts val="1200"/>
              </a:spcBef>
              <a:spcAft>
                <a:spcPts val="0"/>
              </a:spcAft>
              <a:buNone/>
            </a:pPr>
            <a:r>
              <a:rPr lang="en-GB"/>
              <a:t>New training label column ‘class’ with a value of 1 if ‘Mission Outcome’ is True and 0 otherwise.  Value Mapping:</a:t>
            </a:r>
            <a:endParaRPr/>
          </a:p>
          <a:p>
            <a:pPr marL="0" lvl="0" indent="0" algn="l" rtl="0">
              <a:spcBef>
                <a:spcPts val="1200"/>
              </a:spcBef>
              <a:spcAft>
                <a:spcPts val="0"/>
              </a:spcAft>
              <a:buNone/>
            </a:pPr>
            <a:r>
              <a:rPr lang="en-GB"/>
              <a:t>True ASDS, True RTLS, &amp; True Ocean – set to -&gt; 1</a:t>
            </a:r>
            <a:endParaRPr/>
          </a:p>
          <a:p>
            <a:pPr marL="0" lvl="0" indent="0" algn="l" rtl="0">
              <a:spcBef>
                <a:spcPts val="1200"/>
              </a:spcBef>
              <a:spcAft>
                <a:spcPts val="0"/>
              </a:spcAft>
              <a:buNone/>
            </a:pPr>
            <a:r>
              <a:rPr lang="en-GB"/>
              <a:t>None None, False ASDS, None ASDS, False Ocean, False RTLS – set to -&gt; 0</a:t>
            </a:r>
            <a:endParaRPr/>
          </a:p>
          <a:p>
            <a:pPr marL="0" lvl="0" indent="0" algn="l" rtl="0">
              <a:spcBef>
                <a:spcPts val="1200"/>
              </a:spcBef>
              <a:spcAft>
                <a:spcPts val="0"/>
              </a:spcAft>
              <a:buNone/>
            </a:pPr>
            <a:endParaRPr/>
          </a:p>
          <a:p>
            <a:pPr marL="0" lvl="0" indent="0" algn="l" rtl="0">
              <a:spcBef>
                <a:spcPts val="1200"/>
              </a:spcBef>
              <a:spcAft>
                <a:spcPts val="0"/>
              </a:spcAft>
              <a:buNone/>
            </a:pPr>
            <a:r>
              <a:rPr lang="en-GB"/>
              <a:t>GitHub url:  </a:t>
            </a:r>
            <a:r>
              <a:rPr lang="en-GB" u="sng">
                <a:solidFill>
                  <a:schemeClr val="hlink"/>
                </a:solidFill>
                <a:hlinkClick r:id="rId3"/>
              </a:rPr>
              <a:t>https://github.com/yeltayzhastay/IBMDataScienceProfessionalCertification/blob/main/c10/w1/labs-jupyter-spacex-Data%20wrangling.ipynb</a:t>
            </a:r>
            <a:r>
              <a:rPr lang="en-GB"/>
              <a:t> </a:t>
            </a:r>
            <a:endParaRPr/>
          </a:p>
          <a:p>
            <a:pPr marL="0" lvl="0" indent="0" algn="l" rtl="0">
              <a:spcBef>
                <a:spcPts val="1200"/>
              </a:spcBef>
              <a:spcAft>
                <a:spcPts val="1200"/>
              </a:spcAft>
              <a:buNone/>
            </a:pPr>
            <a:endParaRPr/>
          </a:p>
        </p:txBody>
      </p:sp>
      <p:sp>
        <p:nvSpPr>
          <p:cNvPr id="199" name="Google Shape;19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EDA with Data Visualization</a:t>
            </a:r>
            <a:endParaRPr/>
          </a:p>
          <a:p>
            <a:pPr marL="0" lvl="0" indent="0" algn="l" rtl="0">
              <a:spcBef>
                <a:spcPts val="0"/>
              </a:spcBef>
              <a:spcAft>
                <a:spcPts val="0"/>
              </a:spcAft>
              <a:buNone/>
            </a:pPr>
            <a:endParaRPr/>
          </a:p>
        </p:txBody>
      </p:sp>
      <p:sp>
        <p:nvSpPr>
          <p:cNvPr id="205" name="Google Shape;205;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GB"/>
              <a:t>Exploratory Data Analysis performed on variables Flight Number, Payload Mass, Launch Site,  Orbit, Class and Year.</a:t>
            </a:r>
            <a:endParaRPr/>
          </a:p>
          <a:p>
            <a:pPr marL="0" lvl="0" indent="0" algn="l" rtl="0">
              <a:spcBef>
                <a:spcPts val="1200"/>
              </a:spcBef>
              <a:spcAft>
                <a:spcPts val="0"/>
              </a:spcAft>
              <a:buNone/>
            </a:pPr>
            <a:r>
              <a:rPr lang="en-GB"/>
              <a:t>Plots Used:</a:t>
            </a:r>
            <a:endParaRPr/>
          </a:p>
          <a:p>
            <a:pPr marL="0" lvl="0" indent="0" algn="l" rtl="0">
              <a:spcBef>
                <a:spcPts val="1200"/>
              </a:spcBef>
              <a:spcAft>
                <a:spcPts val="0"/>
              </a:spcAft>
              <a:buNone/>
            </a:pPr>
            <a:r>
              <a:rPr lang="en-GB"/>
              <a:t>Flight Number vs. Payload Mass, Flight Number vs. Launch Site, Payload Mass vs. Launch Site,  Orbit vs. Success Rate, Flight Number vs. Orbit, Payload vs Orbit, and Success Yearly Trend</a:t>
            </a:r>
            <a:endParaRPr/>
          </a:p>
          <a:p>
            <a:pPr marL="0" lvl="0" indent="0" algn="l" rtl="0">
              <a:spcBef>
                <a:spcPts val="1200"/>
              </a:spcBef>
              <a:spcAft>
                <a:spcPts val="0"/>
              </a:spcAft>
              <a:buNone/>
            </a:pPr>
            <a:r>
              <a:rPr lang="en-GB"/>
              <a:t>Scatter plots, line charts, and bar plots were used to compare relationships between variables to</a:t>
            </a:r>
            <a:endParaRPr/>
          </a:p>
          <a:p>
            <a:pPr marL="0" lvl="0" indent="0" algn="l" rtl="0">
              <a:spcBef>
                <a:spcPts val="1200"/>
              </a:spcBef>
              <a:spcAft>
                <a:spcPts val="0"/>
              </a:spcAft>
              <a:buNone/>
            </a:pPr>
            <a:r>
              <a:rPr lang="en-GB"/>
              <a:t>decide if a relationship exists so that they could be used in training the machine learning model</a:t>
            </a:r>
            <a:endParaRPr/>
          </a:p>
          <a:p>
            <a:pPr marL="0" lvl="0" indent="0" algn="l" rtl="0">
              <a:spcBef>
                <a:spcPts val="1200"/>
              </a:spcBef>
              <a:spcAft>
                <a:spcPts val="0"/>
              </a:spcAft>
              <a:buNone/>
            </a:pPr>
            <a:r>
              <a:rPr lang="en-GB"/>
              <a:t>GitHub url:  </a:t>
            </a:r>
            <a:r>
              <a:rPr lang="en-GB" u="sng">
                <a:solidFill>
                  <a:schemeClr val="hlink"/>
                </a:solidFill>
                <a:hlinkClick r:id="rId3"/>
              </a:rPr>
              <a:t>https://github.com/yeltayzhastay/IBMDataScienceProfessionalCertification/blob/main/c10/w2/jupyter-labs-eda-dataviz.ipynb</a:t>
            </a:r>
            <a:r>
              <a:rPr lang="en-GB"/>
              <a:t> </a:t>
            </a:r>
            <a:endParaRPr/>
          </a:p>
          <a:p>
            <a:pPr marL="0" lvl="0" indent="0" algn="l" rtl="0">
              <a:spcBef>
                <a:spcPts val="1200"/>
              </a:spcBef>
              <a:spcAft>
                <a:spcPts val="1200"/>
              </a:spcAft>
              <a:buNone/>
            </a:pPr>
            <a:endParaRPr/>
          </a:p>
        </p:txBody>
      </p:sp>
      <p:sp>
        <p:nvSpPr>
          <p:cNvPr id="206" name="Google Shape;206;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EDA with SQL</a:t>
            </a:r>
            <a:endParaRPr/>
          </a:p>
          <a:p>
            <a:pPr marL="0" lvl="0" indent="0" algn="l" rtl="0">
              <a:spcBef>
                <a:spcPts val="0"/>
              </a:spcBef>
              <a:spcAft>
                <a:spcPts val="0"/>
              </a:spcAft>
              <a:buNone/>
            </a:pPr>
            <a:endParaRPr/>
          </a:p>
        </p:txBody>
      </p:sp>
      <p:sp>
        <p:nvSpPr>
          <p:cNvPr id="212" name="Google Shape;212;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Loaded data set into IBM DB2 Database.</a:t>
            </a:r>
            <a:endParaRPr/>
          </a:p>
          <a:p>
            <a:pPr marL="0" lvl="0" indent="0" algn="l" rtl="0">
              <a:spcBef>
                <a:spcPts val="1200"/>
              </a:spcBef>
              <a:spcAft>
                <a:spcPts val="0"/>
              </a:spcAft>
              <a:buNone/>
            </a:pPr>
            <a:r>
              <a:rPr lang="en-GB"/>
              <a:t>Queried using SQL Python integration.</a:t>
            </a:r>
            <a:endParaRPr/>
          </a:p>
          <a:p>
            <a:pPr marL="0" lvl="0" indent="0" algn="l" rtl="0">
              <a:spcBef>
                <a:spcPts val="1200"/>
              </a:spcBef>
              <a:spcAft>
                <a:spcPts val="0"/>
              </a:spcAft>
              <a:buNone/>
            </a:pPr>
            <a:r>
              <a:rPr lang="en-GB"/>
              <a:t>Queries were made to get a better understanding of the dataset.</a:t>
            </a:r>
            <a:endParaRPr/>
          </a:p>
          <a:p>
            <a:pPr marL="0" lvl="0" indent="0" algn="l" rtl="0">
              <a:spcBef>
                <a:spcPts val="1200"/>
              </a:spcBef>
              <a:spcAft>
                <a:spcPts val="0"/>
              </a:spcAft>
              <a:buNone/>
            </a:pPr>
            <a:r>
              <a:rPr lang="en-GB"/>
              <a:t>Queried information about launch site names, mission outcomes, various pay load sizes of  customers and booster versions, and landing outcomes</a:t>
            </a:r>
            <a:endParaRPr/>
          </a:p>
          <a:p>
            <a:pPr marL="0" lvl="0" indent="0" algn="l" rtl="0">
              <a:spcBef>
                <a:spcPts val="1200"/>
              </a:spcBef>
              <a:spcAft>
                <a:spcPts val="0"/>
              </a:spcAft>
              <a:buNone/>
            </a:pPr>
            <a:r>
              <a:rPr lang="en-GB"/>
              <a:t>GitHub url:  </a:t>
            </a:r>
            <a:r>
              <a:rPr lang="en-GB" u="sng">
                <a:solidFill>
                  <a:schemeClr val="hlink"/>
                </a:solidFill>
                <a:hlinkClick r:id="rId3"/>
              </a:rPr>
              <a:t>https://github.com/yeltayzhastay/IBMDataScienceProfessionalCertification/blob/main/c10/w2/jupyter-labs-eda-sql-coursera.ipynb</a:t>
            </a:r>
            <a:r>
              <a:rPr lang="en-GB"/>
              <a:t> </a:t>
            </a:r>
            <a:endParaRPr/>
          </a:p>
          <a:p>
            <a:pPr marL="0" lvl="0" indent="0" algn="l" rtl="0">
              <a:spcBef>
                <a:spcPts val="1200"/>
              </a:spcBef>
              <a:spcAft>
                <a:spcPts val="1200"/>
              </a:spcAft>
              <a:buNone/>
            </a:pPr>
            <a:endParaRPr/>
          </a:p>
        </p:txBody>
      </p:sp>
      <p:sp>
        <p:nvSpPr>
          <p:cNvPr id="213" name="Google Shape;21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Build an Interactive Map with Folium</a:t>
            </a:r>
            <a:endParaRPr/>
          </a:p>
          <a:p>
            <a:pPr marL="0" lvl="0" indent="0" algn="l" rtl="0">
              <a:spcBef>
                <a:spcPts val="0"/>
              </a:spcBef>
              <a:spcAft>
                <a:spcPts val="0"/>
              </a:spcAft>
              <a:buNone/>
            </a:pPr>
            <a:endParaRPr/>
          </a:p>
        </p:txBody>
      </p:sp>
      <p:sp>
        <p:nvSpPr>
          <p:cNvPr id="219" name="Google Shape;219;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Folium maps mark Launch Sites, successful and unsuccessful landings, and a proximity example  to key locations: Railway, Highway, Coast, and City.</a:t>
            </a:r>
            <a:endParaRPr/>
          </a:p>
          <a:p>
            <a:pPr marL="0" lvl="0" indent="0" algn="l" rtl="0">
              <a:spcBef>
                <a:spcPts val="1200"/>
              </a:spcBef>
              <a:spcAft>
                <a:spcPts val="0"/>
              </a:spcAft>
              <a:buNone/>
            </a:pPr>
            <a:r>
              <a:rPr lang="en-GB"/>
              <a:t>This allows us to understand why launch sites may be located where they are. Also visualizes  successful landings relative to location.</a:t>
            </a:r>
            <a:endParaRPr/>
          </a:p>
          <a:p>
            <a:pPr marL="0" lvl="0" indent="0" algn="l" rtl="0">
              <a:spcBef>
                <a:spcPts val="1200"/>
              </a:spcBef>
              <a:spcAft>
                <a:spcPts val="0"/>
              </a:spcAft>
              <a:buNone/>
            </a:pPr>
            <a:r>
              <a:rPr lang="en-GB"/>
              <a:t>GitHub url:</a:t>
            </a:r>
            <a:endParaRPr/>
          </a:p>
          <a:p>
            <a:pPr marL="0" lvl="0" indent="0" algn="l" rtl="0">
              <a:spcBef>
                <a:spcPts val="1200"/>
              </a:spcBef>
              <a:spcAft>
                <a:spcPts val="0"/>
              </a:spcAft>
              <a:buNone/>
            </a:pPr>
            <a:r>
              <a:rPr lang="en-GB" u="sng">
                <a:solidFill>
                  <a:schemeClr val="hlink"/>
                </a:solidFill>
                <a:hlinkClick r:id="rId3"/>
              </a:rPr>
              <a:t>https://github.com/yeltayzhastay/IBMDataScienceProfessionalCertification/blob/main/c10/w3/lab_jupyter_launch_site_location.ipynb</a:t>
            </a:r>
            <a:r>
              <a:rPr lang="en-GB"/>
              <a:t> </a:t>
            </a:r>
            <a:endParaRPr/>
          </a:p>
          <a:p>
            <a:pPr marL="0" lvl="0" indent="0" algn="l" rtl="0">
              <a:spcBef>
                <a:spcPts val="1200"/>
              </a:spcBef>
              <a:spcAft>
                <a:spcPts val="1200"/>
              </a:spcAft>
              <a:buNone/>
            </a:pPr>
            <a:endParaRPr/>
          </a:p>
        </p:txBody>
      </p:sp>
      <p:sp>
        <p:nvSpPr>
          <p:cNvPr id="220" name="Google Shape;22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Build a Dashboard with Plotly Dash</a:t>
            </a:r>
            <a:endParaRPr/>
          </a:p>
          <a:p>
            <a:pPr marL="0" lvl="0" indent="0" algn="l" rtl="0">
              <a:spcBef>
                <a:spcPts val="0"/>
              </a:spcBef>
              <a:spcAft>
                <a:spcPts val="0"/>
              </a:spcAft>
              <a:buNone/>
            </a:pPr>
            <a:endParaRPr/>
          </a:p>
        </p:txBody>
      </p:sp>
      <p:sp>
        <p:nvSpPr>
          <p:cNvPr id="226" name="Google Shape;226;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GB"/>
              <a:t>Dashboard includes a pie chart and a scatter plot.</a:t>
            </a:r>
            <a:endParaRPr/>
          </a:p>
          <a:p>
            <a:pPr marL="0" lvl="0" indent="0" algn="l" rtl="0">
              <a:spcBef>
                <a:spcPts val="1200"/>
              </a:spcBef>
              <a:spcAft>
                <a:spcPts val="0"/>
              </a:spcAft>
              <a:buNone/>
            </a:pPr>
            <a:r>
              <a:rPr lang="en-GB"/>
              <a:t>Pie chart can be selected to show distribution of successful landings across all launch sites and  can be selected to show individual launch site success rates.</a:t>
            </a:r>
            <a:endParaRPr/>
          </a:p>
          <a:p>
            <a:pPr marL="0" lvl="0" indent="0" algn="l" rtl="0">
              <a:spcBef>
                <a:spcPts val="1200"/>
              </a:spcBef>
              <a:spcAft>
                <a:spcPts val="0"/>
              </a:spcAft>
              <a:buNone/>
            </a:pPr>
            <a:r>
              <a:rPr lang="en-GB"/>
              <a:t>Scatter plot takes two inputs: All sites or individual site and payload mass on a slider between 0  and 10000 kg.</a:t>
            </a:r>
            <a:endParaRPr/>
          </a:p>
          <a:p>
            <a:pPr marL="0" lvl="0" indent="0" algn="l" rtl="0">
              <a:spcBef>
                <a:spcPts val="1200"/>
              </a:spcBef>
              <a:spcAft>
                <a:spcPts val="0"/>
              </a:spcAft>
              <a:buNone/>
            </a:pPr>
            <a:r>
              <a:rPr lang="en-GB"/>
              <a:t>The pie chart is used to visualize launch site success rate.</a:t>
            </a:r>
            <a:endParaRPr/>
          </a:p>
          <a:p>
            <a:pPr marL="0" lvl="0" indent="0" algn="l" rtl="0">
              <a:spcBef>
                <a:spcPts val="1200"/>
              </a:spcBef>
              <a:spcAft>
                <a:spcPts val="0"/>
              </a:spcAft>
              <a:buNone/>
            </a:pPr>
            <a:r>
              <a:rPr lang="en-GB"/>
              <a:t>The scatter plot can help us see how success varies across launch sites, payload mass, and</a:t>
            </a:r>
            <a:endParaRPr/>
          </a:p>
          <a:p>
            <a:pPr marL="0" lvl="0" indent="0" algn="l" rtl="0">
              <a:spcBef>
                <a:spcPts val="1200"/>
              </a:spcBef>
              <a:spcAft>
                <a:spcPts val="0"/>
              </a:spcAft>
              <a:buNone/>
            </a:pPr>
            <a:r>
              <a:rPr lang="en-GB"/>
              <a:t>booster version category.</a:t>
            </a:r>
            <a:endParaRPr/>
          </a:p>
          <a:p>
            <a:pPr marL="0" lvl="0" indent="0" algn="l" rtl="0">
              <a:spcBef>
                <a:spcPts val="1200"/>
              </a:spcBef>
              <a:spcAft>
                <a:spcPts val="0"/>
              </a:spcAft>
              <a:buNone/>
            </a:pPr>
            <a:r>
              <a:rPr lang="en-GB"/>
              <a:t>GitHub url:</a:t>
            </a:r>
            <a:endParaRPr/>
          </a:p>
          <a:p>
            <a:pPr marL="0" lvl="0" indent="0" algn="l" rtl="0">
              <a:spcBef>
                <a:spcPts val="1200"/>
              </a:spcBef>
              <a:spcAft>
                <a:spcPts val="0"/>
              </a:spcAft>
              <a:buNone/>
            </a:pPr>
            <a:r>
              <a:rPr lang="en-GB" u="sng">
                <a:solidFill>
                  <a:schemeClr val="hlink"/>
                </a:solidFill>
                <a:hlinkClick r:id="rId3"/>
              </a:rPr>
              <a:t>https://github.com/yeltayzhastay/IBMDataScienceProfessionalCertification/blob/main/c10/w3/spacex_dash_app.py</a:t>
            </a:r>
            <a:r>
              <a:rPr lang="en-GB"/>
              <a:t> </a:t>
            </a:r>
            <a:endParaRPr/>
          </a:p>
          <a:p>
            <a:pPr marL="0" lvl="0" indent="0" algn="l" rtl="0">
              <a:spcBef>
                <a:spcPts val="1200"/>
              </a:spcBef>
              <a:spcAft>
                <a:spcPts val="1200"/>
              </a:spcAft>
              <a:buNone/>
            </a:pPr>
            <a:endParaRPr/>
          </a:p>
        </p:txBody>
      </p:sp>
      <p:sp>
        <p:nvSpPr>
          <p:cNvPr id="227" name="Google Shape;227;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Predictive Analysis (Classification)</a:t>
            </a:r>
            <a:endParaRPr/>
          </a:p>
          <a:p>
            <a:pPr marL="0" lvl="0" indent="0" algn="l" rtl="0">
              <a:spcBef>
                <a:spcPts val="0"/>
              </a:spcBef>
              <a:spcAft>
                <a:spcPts val="0"/>
              </a:spcAft>
              <a:buNone/>
            </a:pPr>
            <a:endParaRPr/>
          </a:p>
        </p:txBody>
      </p:sp>
      <p:sp>
        <p:nvSpPr>
          <p:cNvPr id="233" name="Google Shape;233;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55000" lnSpcReduction="10000"/>
          </a:bodyPr>
          <a:lstStyle/>
          <a:p>
            <a:pPr marL="0" lvl="0" indent="0" algn="l" rtl="0">
              <a:spcBef>
                <a:spcPts val="0"/>
              </a:spcBef>
              <a:spcAft>
                <a:spcPts val="0"/>
              </a:spcAft>
              <a:buNone/>
            </a:pPr>
            <a:r>
              <a:rPr lang="en-GB"/>
              <a:t>Split label column ‘Class’ from dataset</a:t>
            </a:r>
            <a:endParaRPr/>
          </a:p>
          <a:p>
            <a:pPr marL="0" lvl="0" indent="0" algn="l" rtl="0">
              <a:spcBef>
                <a:spcPts val="1200"/>
              </a:spcBef>
              <a:spcAft>
                <a:spcPts val="0"/>
              </a:spcAft>
              <a:buNone/>
            </a:pPr>
            <a:r>
              <a:rPr lang="en-GB"/>
              <a:t>Fit and Transform Features using Standard Scaler</a:t>
            </a:r>
            <a:endParaRPr/>
          </a:p>
          <a:p>
            <a:pPr marL="0" lvl="0" indent="0" algn="l" rtl="0">
              <a:spcBef>
                <a:spcPts val="1200"/>
              </a:spcBef>
              <a:spcAft>
                <a:spcPts val="0"/>
              </a:spcAft>
              <a:buNone/>
            </a:pPr>
            <a:r>
              <a:rPr lang="en-GB"/>
              <a:t>Train_test_split data</a:t>
            </a:r>
            <a:endParaRPr/>
          </a:p>
          <a:p>
            <a:pPr marL="0" lvl="0" indent="0" algn="l" rtl="0">
              <a:spcBef>
                <a:spcPts val="1200"/>
              </a:spcBef>
              <a:spcAft>
                <a:spcPts val="0"/>
              </a:spcAft>
              <a:buNone/>
            </a:pPr>
            <a:r>
              <a:rPr lang="en-GB"/>
              <a:t>Score models on split test set</a:t>
            </a:r>
            <a:endParaRPr/>
          </a:p>
          <a:p>
            <a:pPr marL="0" lvl="0" indent="0" algn="l" rtl="0">
              <a:spcBef>
                <a:spcPts val="1200"/>
              </a:spcBef>
              <a:spcAft>
                <a:spcPts val="0"/>
              </a:spcAft>
              <a:buNone/>
            </a:pPr>
            <a:r>
              <a:rPr lang="en-GB"/>
              <a:t>Use GridSearchCV on LogReg, SVM, Decision Tree, and KNN models</a:t>
            </a:r>
            <a:endParaRPr/>
          </a:p>
          <a:p>
            <a:pPr marL="0" lvl="0" indent="0" algn="l" rtl="0">
              <a:spcBef>
                <a:spcPts val="1200"/>
              </a:spcBef>
              <a:spcAft>
                <a:spcPts val="0"/>
              </a:spcAft>
              <a:buNone/>
            </a:pPr>
            <a:r>
              <a:rPr lang="en-GB"/>
              <a:t>GridSearchCV (cv=10) to find  optimal parameters</a:t>
            </a:r>
            <a:endParaRPr/>
          </a:p>
          <a:p>
            <a:pPr marL="0" lvl="0" indent="0" algn="l" rtl="0">
              <a:spcBef>
                <a:spcPts val="1200"/>
              </a:spcBef>
              <a:spcAft>
                <a:spcPts val="0"/>
              </a:spcAft>
              <a:buNone/>
            </a:pPr>
            <a:r>
              <a:rPr lang="en-GB"/>
              <a:t>Confusion Matrix for all models</a:t>
            </a:r>
            <a:endParaRPr/>
          </a:p>
          <a:p>
            <a:pPr marL="0" lvl="0" indent="0" algn="l" rtl="0">
              <a:spcBef>
                <a:spcPts val="1200"/>
              </a:spcBef>
              <a:spcAft>
                <a:spcPts val="0"/>
              </a:spcAft>
              <a:buNone/>
            </a:pPr>
            <a:r>
              <a:rPr lang="en-GB"/>
              <a:t>Barplot to compare  scores of models</a:t>
            </a:r>
            <a:endParaRPr/>
          </a:p>
          <a:p>
            <a:pPr marL="0" lvl="0" indent="0" algn="l" rtl="0">
              <a:spcBef>
                <a:spcPts val="1200"/>
              </a:spcBef>
              <a:spcAft>
                <a:spcPts val="0"/>
              </a:spcAft>
              <a:buNone/>
            </a:pPr>
            <a:endParaRPr/>
          </a:p>
          <a:p>
            <a:pPr marL="0" lvl="0" indent="0" algn="l" rtl="0">
              <a:spcBef>
                <a:spcPts val="1200"/>
              </a:spcBef>
              <a:spcAft>
                <a:spcPts val="1200"/>
              </a:spcAft>
              <a:buNone/>
            </a:pPr>
            <a:r>
              <a:rPr lang="en-GB"/>
              <a:t>Github url: </a:t>
            </a:r>
            <a:r>
              <a:rPr lang="en-GB" u="sng">
                <a:solidFill>
                  <a:schemeClr val="hlink"/>
                </a:solidFill>
                <a:hlinkClick r:id="rId3"/>
              </a:rPr>
              <a:t>https://github.com/yeltayzhastay/IBMDataScienceProfessionalCertification/blob/main/c10/w4/SpaceX_Machine%20Learning%20Prediction_Part_5.ipynb</a:t>
            </a:r>
            <a:r>
              <a:rPr lang="en-GB"/>
              <a:t> </a:t>
            </a:r>
            <a:endParaRPr/>
          </a:p>
        </p:txBody>
      </p:sp>
      <p:sp>
        <p:nvSpPr>
          <p:cNvPr id="234" name="Google Shape;23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8"/>
          <p:cNvSpPr txBox="1">
            <a:spLocks noGrp="1"/>
          </p:cNvSpPr>
          <p:nvPr>
            <p:ph type="title"/>
          </p:nvPr>
        </p:nvSpPr>
        <p:spPr>
          <a:xfrm>
            <a:off x="1297500" y="393750"/>
            <a:ext cx="1679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Results  </a:t>
            </a:r>
            <a:endParaRPr/>
          </a:p>
        </p:txBody>
      </p:sp>
      <p:sp>
        <p:nvSpPr>
          <p:cNvPr id="240" name="Google Shape;240;p28"/>
          <p:cNvSpPr txBox="1">
            <a:spLocks noGrp="1"/>
          </p:cNvSpPr>
          <p:nvPr>
            <p:ph type="body" idx="1"/>
          </p:nvPr>
        </p:nvSpPr>
        <p:spPr>
          <a:xfrm>
            <a:off x="1433550" y="3858050"/>
            <a:ext cx="7038900" cy="6516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GB"/>
              <a:t>This is a preview of the Plotly dashboard. The following sides will show the results of EDA with  visualization, EDA with SQL, Interactive Map with Folium, and finally the results of our model with  about 83% accuracy.</a:t>
            </a:r>
            <a:endParaRPr/>
          </a:p>
          <a:p>
            <a:pPr marL="0" lvl="0" indent="0" algn="l" rtl="0">
              <a:spcBef>
                <a:spcPts val="1200"/>
              </a:spcBef>
              <a:spcAft>
                <a:spcPts val="1200"/>
              </a:spcAft>
              <a:buNone/>
            </a:pPr>
            <a:endParaRPr/>
          </a:p>
        </p:txBody>
      </p:sp>
      <p:sp>
        <p:nvSpPr>
          <p:cNvPr id="241" name="Google Shape;241;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16</a:t>
            </a:fld>
            <a:endParaRPr/>
          </a:p>
        </p:txBody>
      </p:sp>
      <p:pic>
        <p:nvPicPr>
          <p:cNvPr id="242" name="Google Shape;242;p28"/>
          <p:cNvPicPr preferRelativeResize="0"/>
          <p:nvPr/>
        </p:nvPicPr>
        <p:blipFill>
          <a:blip r:embed="rId3">
            <a:alphaModFix/>
          </a:blip>
          <a:stretch>
            <a:fillRect/>
          </a:stretch>
        </p:blipFill>
        <p:spPr>
          <a:xfrm>
            <a:off x="2805425" y="451725"/>
            <a:ext cx="6215723" cy="3141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EDA with Visualization</a:t>
            </a:r>
            <a:endParaRPr/>
          </a:p>
        </p:txBody>
      </p:sp>
      <p:sp>
        <p:nvSpPr>
          <p:cNvPr id="248" name="Google Shape;24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17</a:t>
            </a:fld>
            <a:endParaRPr/>
          </a:p>
        </p:txBody>
      </p:sp>
      <p:sp>
        <p:nvSpPr>
          <p:cNvPr id="249" name="Google Shape;249;p29"/>
          <p:cNvSpPr txBox="1"/>
          <p:nvPr/>
        </p:nvSpPr>
        <p:spPr>
          <a:xfrm>
            <a:off x="1572000" y="3516925"/>
            <a:ext cx="3000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rPr>
              <a:t>EXPLORATORY  DATA   ANALYSIS  WITH  SEABORN  PLOTS</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Flight Number vs. Launch Site</a:t>
            </a:r>
            <a:endParaRPr/>
          </a:p>
        </p:txBody>
      </p:sp>
      <p:sp>
        <p:nvSpPr>
          <p:cNvPr id="255" name="Google Shape;255;p30"/>
          <p:cNvSpPr txBox="1">
            <a:spLocks noGrp="1"/>
          </p:cNvSpPr>
          <p:nvPr>
            <p:ph type="body" idx="1"/>
          </p:nvPr>
        </p:nvSpPr>
        <p:spPr>
          <a:xfrm>
            <a:off x="1297500" y="3564650"/>
            <a:ext cx="7038900" cy="9141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GB"/>
              <a:t>Green indicates successful launch; Purple indicates unsuccessful launch.</a:t>
            </a:r>
            <a:endParaRPr/>
          </a:p>
          <a:p>
            <a:pPr marL="0" lvl="0" indent="0" algn="l" rtl="0">
              <a:spcBef>
                <a:spcPts val="1200"/>
              </a:spcBef>
              <a:spcAft>
                <a:spcPts val="0"/>
              </a:spcAft>
              <a:buNone/>
            </a:pPr>
            <a:r>
              <a:rPr lang="en-GB"/>
              <a:t>Graphic suggests an increase in success rate over time (indicated in Flight Number).  Likely a big breakthrough around flight 20 which significantly increased success rate.  CCAFS appears to be the main launch site as it has the most volume.</a:t>
            </a:r>
            <a:endParaRPr/>
          </a:p>
          <a:p>
            <a:pPr marL="0" lvl="0" indent="0" algn="l" rtl="0">
              <a:spcBef>
                <a:spcPts val="1200"/>
              </a:spcBef>
              <a:spcAft>
                <a:spcPts val="1200"/>
              </a:spcAft>
              <a:buNone/>
            </a:pPr>
            <a:endParaRPr/>
          </a:p>
        </p:txBody>
      </p:sp>
      <p:sp>
        <p:nvSpPr>
          <p:cNvPr id="256" name="Google Shape;256;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18</a:t>
            </a:fld>
            <a:endParaRPr/>
          </a:p>
        </p:txBody>
      </p:sp>
      <p:pic>
        <p:nvPicPr>
          <p:cNvPr id="257" name="Google Shape;257;p30"/>
          <p:cNvPicPr preferRelativeResize="0"/>
          <p:nvPr/>
        </p:nvPicPr>
        <p:blipFill>
          <a:blip r:embed="rId3">
            <a:alphaModFix/>
          </a:blip>
          <a:stretch>
            <a:fillRect/>
          </a:stretch>
        </p:blipFill>
        <p:spPr>
          <a:xfrm>
            <a:off x="0" y="1673473"/>
            <a:ext cx="9144002" cy="179655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Payload vs. Launch Site</a:t>
            </a:r>
            <a:endParaRPr/>
          </a:p>
        </p:txBody>
      </p:sp>
      <p:sp>
        <p:nvSpPr>
          <p:cNvPr id="263" name="Google Shape;263;p31"/>
          <p:cNvSpPr txBox="1">
            <a:spLocks noGrp="1"/>
          </p:cNvSpPr>
          <p:nvPr>
            <p:ph type="body" idx="1"/>
          </p:nvPr>
        </p:nvSpPr>
        <p:spPr>
          <a:xfrm>
            <a:off x="1297500" y="3744500"/>
            <a:ext cx="7038900" cy="7341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GB"/>
              <a:t>Green indicates successful launch; Purple indicates unsuccessful launch.</a:t>
            </a:r>
            <a:endParaRPr/>
          </a:p>
          <a:p>
            <a:pPr marL="0" lvl="0" indent="0" algn="l" rtl="0">
              <a:spcBef>
                <a:spcPts val="1200"/>
              </a:spcBef>
              <a:spcAft>
                <a:spcPts val="0"/>
              </a:spcAft>
              <a:buNone/>
            </a:pPr>
            <a:r>
              <a:rPr lang="en-GB"/>
              <a:t>Payload mass appears to fall mostly between 0-6000 kg.  Different launch sites also seem to use different payload mass.</a:t>
            </a:r>
            <a:endParaRPr/>
          </a:p>
          <a:p>
            <a:pPr marL="0" lvl="0" indent="0" algn="l" rtl="0">
              <a:spcBef>
                <a:spcPts val="1200"/>
              </a:spcBef>
              <a:spcAft>
                <a:spcPts val="1200"/>
              </a:spcAft>
              <a:buNone/>
            </a:pPr>
            <a:endParaRPr/>
          </a:p>
        </p:txBody>
      </p:sp>
      <p:sp>
        <p:nvSpPr>
          <p:cNvPr id="264" name="Google Shape;264;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19</a:t>
            </a:fld>
            <a:endParaRPr/>
          </a:p>
        </p:txBody>
      </p:sp>
      <p:pic>
        <p:nvPicPr>
          <p:cNvPr id="265" name="Google Shape;265;p31"/>
          <p:cNvPicPr preferRelativeResize="0"/>
          <p:nvPr/>
        </p:nvPicPr>
        <p:blipFill>
          <a:blip r:embed="rId3">
            <a:alphaModFix/>
          </a:blip>
          <a:stretch>
            <a:fillRect/>
          </a:stretch>
        </p:blipFill>
        <p:spPr>
          <a:xfrm>
            <a:off x="0" y="1673473"/>
            <a:ext cx="9144002" cy="179655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Outline</a:t>
            </a:r>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Executive Summary</a:t>
            </a:r>
            <a:endParaRPr/>
          </a:p>
          <a:p>
            <a:pPr marL="0" lvl="0" indent="0" algn="l" rtl="0">
              <a:spcBef>
                <a:spcPts val="1200"/>
              </a:spcBef>
              <a:spcAft>
                <a:spcPts val="0"/>
              </a:spcAft>
              <a:buNone/>
            </a:pPr>
            <a:r>
              <a:rPr lang="en-GB"/>
              <a:t>Introduction</a:t>
            </a:r>
            <a:endParaRPr/>
          </a:p>
          <a:p>
            <a:pPr marL="0" lvl="0" indent="0" algn="l" rtl="0">
              <a:spcBef>
                <a:spcPts val="1200"/>
              </a:spcBef>
              <a:spcAft>
                <a:spcPts val="0"/>
              </a:spcAft>
              <a:buNone/>
            </a:pPr>
            <a:r>
              <a:rPr lang="en-GB"/>
              <a:t>Methodology</a:t>
            </a:r>
            <a:endParaRPr/>
          </a:p>
          <a:p>
            <a:pPr marL="0" lvl="0" indent="0" algn="l" rtl="0">
              <a:spcBef>
                <a:spcPts val="1200"/>
              </a:spcBef>
              <a:spcAft>
                <a:spcPts val="0"/>
              </a:spcAft>
              <a:buNone/>
            </a:pPr>
            <a:r>
              <a:rPr lang="en-GB"/>
              <a:t>Results</a:t>
            </a:r>
            <a:endParaRPr/>
          </a:p>
          <a:p>
            <a:pPr marL="0" lvl="0" indent="0" algn="l" rtl="0">
              <a:spcBef>
                <a:spcPts val="1200"/>
              </a:spcBef>
              <a:spcAft>
                <a:spcPts val="0"/>
              </a:spcAft>
              <a:buNone/>
            </a:pPr>
            <a:r>
              <a:rPr lang="en-GB"/>
              <a:t>Conclusion</a:t>
            </a:r>
            <a:endParaRPr/>
          </a:p>
          <a:p>
            <a:pPr marL="0" lvl="0" indent="0" algn="l" rtl="0">
              <a:spcBef>
                <a:spcPts val="1200"/>
              </a:spcBef>
              <a:spcAft>
                <a:spcPts val="0"/>
              </a:spcAft>
              <a:buNone/>
            </a:pPr>
            <a:r>
              <a:rPr lang="en-GB"/>
              <a:t>Appendix</a:t>
            </a:r>
            <a:endParaRPr/>
          </a:p>
          <a:p>
            <a:pPr marL="0" lvl="0" indent="0" algn="l" rtl="0">
              <a:spcBef>
                <a:spcPts val="1200"/>
              </a:spcBef>
              <a:spcAft>
                <a:spcPts val="1200"/>
              </a:spcAft>
              <a:buNone/>
            </a:pPr>
            <a:endParaRPr/>
          </a:p>
        </p:txBody>
      </p:sp>
      <p:sp>
        <p:nvSpPr>
          <p:cNvPr id="142" name="Google Shape;142;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Success rate vs. Orbit type</a:t>
            </a:r>
            <a:endParaRPr/>
          </a:p>
        </p:txBody>
      </p:sp>
      <p:sp>
        <p:nvSpPr>
          <p:cNvPr id="271" name="Google Shape;271;p32"/>
          <p:cNvSpPr txBox="1">
            <a:spLocks noGrp="1"/>
          </p:cNvSpPr>
          <p:nvPr>
            <p:ph type="body" idx="1"/>
          </p:nvPr>
        </p:nvSpPr>
        <p:spPr>
          <a:xfrm>
            <a:off x="1297500" y="3289350"/>
            <a:ext cx="7038900" cy="17673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a:t>ES-L1 (1), GEO (1), HEO (1) have 100% success rate (sample sizes in parenthesis)  SSO (5) has 100% success rate</a:t>
            </a:r>
            <a:endParaRPr/>
          </a:p>
          <a:p>
            <a:pPr marL="0" lvl="0" indent="0" algn="l" rtl="0">
              <a:spcBef>
                <a:spcPts val="1200"/>
              </a:spcBef>
              <a:spcAft>
                <a:spcPts val="0"/>
              </a:spcAft>
              <a:buNone/>
            </a:pPr>
            <a:r>
              <a:rPr lang="en-GB"/>
              <a:t>VLEO (14) has decent success rate and attempts</a:t>
            </a:r>
            <a:endParaRPr/>
          </a:p>
          <a:p>
            <a:pPr marL="0" lvl="0" indent="0" algn="l" rtl="0">
              <a:spcBef>
                <a:spcPts val="1200"/>
              </a:spcBef>
              <a:spcAft>
                <a:spcPts val="0"/>
              </a:spcAft>
              <a:buNone/>
            </a:pPr>
            <a:r>
              <a:rPr lang="en-GB"/>
              <a:t>SO (1) has 0% success rate</a:t>
            </a:r>
            <a:endParaRPr/>
          </a:p>
          <a:p>
            <a:pPr marL="0" lvl="0" indent="0" algn="l" rtl="0">
              <a:spcBef>
                <a:spcPts val="1200"/>
              </a:spcBef>
              <a:spcAft>
                <a:spcPts val="0"/>
              </a:spcAft>
              <a:buNone/>
            </a:pPr>
            <a:r>
              <a:rPr lang="en-GB"/>
              <a:t>GTO (27) has the around 50% success rate but largest sample</a:t>
            </a:r>
            <a:endParaRPr/>
          </a:p>
          <a:p>
            <a:pPr marL="0" lvl="0" indent="0" algn="l" rtl="0">
              <a:spcBef>
                <a:spcPts val="1200"/>
              </a:spcBef>
              <a:spcAft>
                <a:spcPts val="1200"/>
              </a:spcAft>
              <a:buNone/>
            </a:pPr>
            <a:endParaRPr/>
          </a:p>
        </p:txBody>
      </p:sp>
      <p:sp>
        <p:nvSpPr>
          <p:cNvPr id="272" name="Google Shape;272;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20</a:t>
            </a:fld>
            <a:endParaRPr/>
          </a:p>
        </p:txBody>
      </p:sp>
      <p:pic>
        <p:nvPicPr>
          <p:cNvPr id="273" name="Google Shape;273;p32"/>
          <p:cNvPicPr preferRelativeResize="0"/>
          <p:nvPr/>
        </p:nvPicPr>
        <p:blipFill>
          <a:blip r:embed="rId3">
            <a:alphaModFix/>
          </a:blip>
          <a:stretch>
            <a:fillRect/>
          </a:stretch>
        </p:blipFill>
        <p:spPr>
          <a:xfrm>
            <a:off x="5745675" y="1460250"/>
            <a:ext cx="2590734" cy="1676700"/>
          </a:xfrm>
          <a:prstGeom prst="rect">
            <a:avLst/>
          </a:prstGeom>
          <a:pattFill prst="pct5">
            <a:fgClr>
              <a:schemeClr val="dk1"/>
            </a:fgClr>
            <a:bgClr>
              <a:schemeClr val="bg1"/>
            </a:bgClr>
          </a:pattFill>
          <a:ln>
            <a:noFill/>
          </a:ln>
          <a:effectLst>
            <a:outerShdw blurRad="50800" dist="50800" dir="5400000" algn="ctr" rotWithShape="0">
              <a:schemeClr val="bg1">
                <a:alpha val="0"/>
              </a:schemeClr>
            </a:outerShdw>
          </a:effectLst>
        </p:spPr>
      </p:pic>
      <p:sp>
        <p:nvSpPr>
          <p:cNvPr id="274" name="Google Shape;274;p32"/>
          <p:cNvSpPr txBox="1"/>
          <p:nvPr/>
        </p:nvSpPr>
        <p:spPr>
          <a:xfrm>
            <a:off x="1427450" y="1990800"/>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rPr>
              <a:t>Success Rate Scale with  0 as 0%</a:t>
            </a:r>
            <a:endParaRPr>
              <a:solidFill>
                <a:schemeClr val="lt1"/>
              </a:solidFill>
            </a:endParaRPr>
          </a:p>
          <a:p>
            <a:pPr marL="0" lvl="0" indent="0" algn="l" rtl="0">
              <a:spcBef>
                <a:spcPts val="0"/>
              </a:spcBef>
              <a:spcAft>
                <a:spcPts val="0"/>
              </a:spcAft>
              <a:buNone/>
            </a:pPr>
            <a:r>
              <a:rPr lang="en-GB">
                <a:solidFill>
                  <a:schemeClr val="lt1"/>
                </a:solidFill>
              </a:rPr>
              <a:t>0.6 as 60%  1 as 100%</a:t>
            </a: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Flight Number vs. Orbit type</a:t>
            </a:r>
            <a:endParaRPr/>
          </a:p>
        </p:txBody>
      </p:sp>
      <p:sp>
        <p:nvSpPr>
          <p:cNvPr id="280" name="Google Shape;280;p33"/>
          <p:cNvSpPr txBox="1">
            <a:spLocks noGrp="1"/>
          </p:cNvSpPr>
          <p:nvPr>
            <p:ph type="body" idx="1"/>
          </p:nvPr>
        </p:nvSpPr>
        <p:spPr>
          <a:xfrm>
            <a:off x="1297500" y="3206600"/>
            <a:ext cx="7038900" cy="12723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GB"/>
              <a:t>Green indicates successful launch; Purple indicates unsuccessful launch.</a:t>
            </a:r>
            <a:endParaRPr/>
          </a:p>
          <a:p>
            <a:pPr marL="0" lvl="0" indent="0" algn="l" rtl="0">
              <a:spcBef>
                <a:spcPts val="1200"/>
              </a:spcBef>
              <a:spcAft>
                <a:spcPts val="0"/>
              </a:spcAft>
              <a:buNone/>
            </a:pPr>
            <a:r>
              <a:rPr lang="en-GB"/>
              <a:t>Launch Orbit preferences changed over Flight Number.  Launch Outcome seems to correlate with this preference.</a:t>
            </a:r>
            <a:endParaRPr/>
          </a:p>
          <a:p>
            <a:pPr marL="0" lvl="0" indent="0" algn="l" rtl="0">
              <a:spcBef>
                <a:spcPts val="1200"/>
              </a:spcBef>
              <a:spcAft>
                <a:spcPts val="0"/>
              </a:spcAft>
              <a:buNone/>
            </a:pPr>
            <a:r>
              <a:rPr lang="en-GB"/>
              <a:t>SpaceX started with LEO orbits which saw moderate success LEO and returned to VLEO in recent launches  SpaceX appears to perform better in lower orbits or Sun-synchronous orbits</a:t>
            </a:r>
            <a:endParaRPr/>
          </a:p>
          <a:p>
            <a:pPr marL="0" lvl="0" indent="0" algn="l" rtl="0">
              <a:spcBef>
                <a:spcPts val="1200"/>
              </a:spcBef>
              <a:spcAft>
                <a:spcPts val="1200"/>
              </a:spcAft>
              <a:buNone/>
            </a:pPr>
            <a:endParaRPr/>
          </a:p>
        </p:txBody>
      </p:sp>
      <p:sp>
        <p:nvSpPr>
          <p:cNvPr id="281" name="Google Shape;281;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21</a:t>
            </a:fld>
            <a:endParaRPr/>
          </a:p>
        </p:txBody>
      </p:sp>
      <p:pic>
        <p:nvPicPr>
          <p:cNvPr id="282" name="Google Shape;282;p33"/>
          <p:cNvPicPr preferRelativeResize="0"/>
          <p:nvPr/>
        </p:nvPicPr>
        <p:blipFill>
          <a:blip r:embed="rId3">
            <a:alphaModFix/>
          </a:blip>
          <a:stretch>
            <a:fillRect/>
          </a:stretch>
        </p:blipFill>
        <p:spPr>
          <a:xfrm>
            <a:off x="152400" y="1460250"/>
            <a:ext cx="8129554" cy="1593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Payload vs. Orbit type</a:t>
            </a:r>
            <a:endParaRPr/>
          </a:p>
        </p:txBody>
      </p:sp>
      <p:sp>
        <p:nvSpPr>
          <p:cNvPr id="288" name="Google Shape;288;p34"/>
          <p:cNvSpPr txBox="1">
            <a:spLocks noGrp="1"/>
          </p:cNvSpPr>
          <p:nvPr>
            <p:ph type="body" idx="1"/>
          </p:nvPr>
        </p:nvSpPr>
        <p:spPr>
          <a:xfrm>
            <a:off x="1297500" y="3185925"/>
            <a:ext cx="7038900" cy="12927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GB"/>
              <a:t>Green indicates successful launch; Purple indicates unsuccessful launch.</a:t>
            </a:r>
            <a:endParaRPr/>
          </a:p>
          <a:p>
            <a:pPr marL="0" lvl="0" indent="0" algn="l" rtl="0">
              <a:spcBef>
                <a:spcPts val="1200"/>
              </a:spcBef>
              <a:spcAft>
                <a:spcPts val="0"/>
              </a:spcAft>
              <a:buNone/>
            </a:pPr>
            <a:r>
              <a:rPr lang="en-GB"/>
              <a:t>Payload mass seems to correlate with orbit</a:t>
            </a:r>
            <a:endParaRPr/>
          </a:p>
          <a:p>
            <a:pPr marL="0" lvl="0" indent="0" algn="l" rtl="0">
              <a:spcBef>
                <a:spcPts val="1200"/>
              </a:spcBef>
              <a:spcAft>
                <a:spcPts val="0"/>
              </a:spcAft>
              <a:buNone/>
            </a:pPr>
            <a:r>
              <a:rPr lang="en-GB"/>
              <a:t>LEO and SSO seem to have relatively low payload mass</a:t>
            </a:r>
            <a:endParaRPr/>
          </a:p>
          <a:p>
            <a:pPr marL="0" lvl="0" indent="0" algn="l" rtl="0">
              <a:spcBef>
                <a:spcPts val="1200"/>
              </a:spcBef>
              <a:spcAft>
                <a:spcPts val="0"/>
              </a:spcAft>
              <a:buNone/>
            </a:pPr>
            <a:r>
              <a:rPr lang="en-GB"/>
              <a:t>The other most successful orbit VLEO only has payload mass values in the higher end of the range</a:t>
            </a:r>
            <a:endParaRPr/>
          </a:p>
          <a:p>
            <a:pPr marL="0" lvl="0" indent="0" algn="l" rtl="0">
              <a:spcBef>
                <a:spcPts val="1200"/>
              </a:spcBef>
              <a:spcAft>
                <a:spcPts val="1200"/>
              </a:spcAft>
              <a:buNone/>
            </a:pPr>
            <a:endParaRPr/>
          </a:p>
        </p:txBody>
      </p:sp>
      <p:sp>
        <p:nvSpPr>
          <p:cNvPr id="289" name="Google Shape;28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22</a:t>
            </a:fld>
            <a:endParaRPr/>
          </a:p>
        </p:txBody>
      </p:sp>
      <p:pic>
        <p:nvPicPr>
          <p:cNvPr id="290" name="Google Shape;290;p34"/>
          <p:cNvPicPr preferRelativeResize="0"/>
          <p:nvPr/>
        </p:nvPicPr>
        <p:blipFill>
          <a:blip r:embed="rId3">
            <a:alphaModFix/>
          </a:blip>
          <a:stretch>
            <a:fillRect/>
          </a:stretch>
        </p:blipFill>
        <p:spPr>
          <a:xfrm>
            <a:off x="152400" y="1460250"/>
            <a:ext cx="8003530" cy="1573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Launch Success Yearly Trend</a:t>
            </a:r>
            <a:endParaRPr/>
          </a:p>
        </p:txBody>
      </p:sp>
      <p:sp>
        <p:nvSpPr>
          <p:cNvPr id="296" name="Google Shape;296;p35"/>
          <p:cNvSpPr txBox="1">
            <a:spLocks noGrp="1"/>
          </p:cNvSpPr>
          <p:nvPr>
            <p:ph type="body" idx="1"/>
          </p:nvPr>
        </p:nvSpPr>
        <p:spPr>
          <a:xfrm>
            <a:off x="1297500" y="1307850"/>
            <a:ext cx="3708900" cy="317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95% confidence interval  (light blue shading)</a:t>
            </a:r>
            <a:endParaRPr/>
          </a:p>
          <a:p>
            <a:pPr marL="0" lvl="0" indent="0" algn="l" rtl="0">
              <a:spcBef>
                <a:spcPts val="1200"/>
              </a:spcBef>
              <a:spcAft>
                <a:spcPts val="0"/>
              </a:spcAft>
              <a:buNone/>
            </a:pPr>
            <a:endParaRPr/>
          </a:p>
          <a:p>
            <a:pPr marL="0" lvl="0" indent="0" algn="l" rtl="0">
              <a:spcBef>
                <a:spcPts val="1200"/>
              </a:spcBef>
              <a:spcAft>
                <a:spcPts val="0"/>
              </a:spcAft>
              <a:buNone/>
            </a:pPr>
            <a:r>
              <a:rPr lang="en-GB"/>
              <a:t>Success generally increases over time since 2013 with a slight dip in 2018</a:t>
            </a:r>
            <a:endParaRPr/>
          </a:p>
          <a:p>
            <a:pPr marL="0" lvl="0" indent="0" algn="l" rtl="0">
              <a:spcBef>
                <a:spcPts val="1200"/>
              </a:spcBef>
              <a:spcAft>
                <a:spcPts val="0"/>
              </a:spcAft>
              <a:buNone/>
            </a:pPr>
            <a:r>
              <a:rPr lang="en-GB"/>
              <a:t>Success in recent years at around 80%</a:t>
            </a:r>
            <a:endParaRPr/>
          </a:p>
          <a:p>
            <a:pPr marL="0" lvl="0" indent="0" algn="l" rtl="0">
              <a:spcBef>
                <a:spcPts val="1200"/>
              </a:spcBef>
              <a:spcAft>
                <a:spcPts val="1200"/>
              </a:spcAft>
              <a:buNone/>
            </a:pPr>
            <a:endParaRPr/>
          </a:p>
        </p:txBody>
      </p:sp>
      <p:sp>
        <p:nvSpPr>
          <p:cNvPr id="297" name="Google Shape;29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23</a:t>
            </a:fld>
            <a:endParaRPr/>
          </a:p>
        </p:txBody>
      </p:sp>
      <p:pic>
        <p:nvPicPr>
          <p:cNvPr id="298" name="Google Shape;298;p35"/>
          <p:cNvPicPr preferRelativeResize="0"/>
          <p:nvPr/>
        </p:nvPicPr>
        <p:blipFill>
          <a:blip r:embed="rId3">
            <a:alphaModFix/>
          </a:blip>
          <a:stretch>
            <a:fillRect/>
          </a:stretch>
        </p:blipFill>
        <p:spPr>
          <a:xfrm>
            <a:off x="5675050" y="1460250"/>
            <a:ext cx="2661341" cy="1780149"/>
          </a:xfrm>
          <a:prstGeom prst="rect">
            <a:avLst/>
          </a:prstGeom>
          <a:pattFill prst="pct5">
            <a:fgClr>
              <a:schemeClr val="dk1"/>
            </a:fgClr>
            <a:bgClr>
              <a:schemeClr val="bg1"/>
            </a:bgClr>
          </a:patt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EDA with SQL</a:t>
            </a:r>
            <a:endParaRPr/>
          </a:p>
          <a:p>
            <a:pPr marL="0" lvl="0" indent="0" algn="l" rtl="0">
              <a:spcBef>
                <a:spcPts val="0"/>
              </a:spcBef>
              <a:spcAft>
                <a:spcPts val="0"/>
              </a:spcAft>
              <a:buNone/>
            </a:pPr>
            <a:endParaRPr/>
          </a:p>
        </p:txBody>
      </p:sp>
      <p:sp>
        <p:nvSpPr>
          <p:cNvPr id="304" name="Google Shape;304;p36"/>
          <p:cNvSpPr txBox="1">
            <a:spLocks noGrp="1"/>
          </p:cNvSpPr>
          <p:nvPr>
            <p:ph type="subTitle" idx="1"/>
          </p:nvPr>
        </p:nvSpPr>
        <p:spPr>
          <a:xfrm>
            <a:off x="4365125" y="3157300"/>
            <a:ext cx="4189500" cy="127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a:t>EXPLORATORY  DATA  ANALYSIS  WITH  SQL  DB2</a:t>
            </a:r>
            <a:endParaRPr sz="1400"/>
          </a:p>
          <a:p>
            <a:pPr marL="0" lvl="0" indent="0" algn="l" rtl="0">
              <a:spcBef>
                <a:spcPts val="0"/>
              </a:spcBef>
              <a:spcAft>
                <a:spcPts val="0"/>
              </a:spcAft>
              <a:buNone/>
            </a:pPr>
            <a:r>
              <a:rPr lang="en-GB" sz="1400"/>
              <a:t>INTEGRATED  IN  PYTHON  WITH  SQLALCHEMY</a:t>
            </a:r>
            <a:endParaRPr sz="1400"/>
          </a:p>
          <a:p>
            <a:pPr marL="0" lvl="0" indent="0" algn="l" rtl="0">
              <a:spcBef>
                <a:spcPts val="0"/>
              </a:spcBef>
              <a:spcAft>
                <a:spcPts val="0"/>
              </a:spcAft>
              <a:buNone/>
            </a:pPr>
            <a:endParaRPr sz="1400"/>
          </a:p>
        </p:txBody>
      </p:sp>
      <p:sp>
        <p:nvSpPr>
          <p:cNvPr id="305" name="Google Shape;305;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All Launch Site Names</a:t>
            </a:r>
            <a:endParaRPr/>
          </a:p>
        </p:txBody>
      </p:sp>
      <p:sp>
        <p:nvSpPr>
          <p:cNvPr id="311" name="Google Shape;311;p37"/>
          <p:cNvSpPr txBox="1">
            <a:spLocks noGrp="1"/>
          </p:cNvSpPr>
          <p:nvPr>
            <p:ph type="body" idx="1"/>
          </p:nvPr>
        </p:nvSpPr>
        <p:spPr>
          <a:xfrm>
            <a:off x="1297500" y="1567550"/>
            <a:ext cx="40830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Query unique launch site names from database.</a:t>
            </a:r>
            <a:endParaRPr/>
          </a:p>
          <a:p>
            <a:pPr marL="0" lvl="0" indent="0" algn="l" rtl="0">
              <a:spcBef>
                <a:spcPts val="1200"/>
              </a:spcBef>
              <a:spcAft>
                <a:spcPts val="0"/>
              </a:spcAft>
              <a:buNone/>
            </a:pPr>
            <a:r>
              <a:rPr lang="en-GB"/>
              <a:t>CCAFS SLC-40 and CCAFSSLC-40 likely all represent the same</a:t>
            </a:r>
            <a:endParaRPr/>
          </a:p>
          <a:p>
            <a:pPr marL="0" lvl="0" indent="0" algn="l" rtl="0">
              <a:spcBef>
                <a:spcPts val="1200"/>
              </a:spcBef>
              <a:spcAft>
                <a:spcPts val="0"/>
              </a:spcAft>
              <a:buNone/>
            </a:pPr>
            <a:r>
              <a:rPr lang="en-GB"/>
              <a:t>launch site with data entry errors.</a:t>
            </a:r>
            <a:endParaRPr/>
          </a:p>
          <a:p>
            <a:pPr marL="0" lvl="0" indent="0" algn="l" rtl="0">
              <a:spcBef>
                <a:spcPts val="1200"/>
              </a:spcBef>
              <a:spcAft>
                <a:spcPts val="0"/>
              </a:spcAft>
              <a:buNone/>
            </a:pPr>
            <a:r>
              <a:rPr lang="en-GB"/>
              <a:t>CCAFS LC-40 was the previous name.  Likely only 3 unique launch_site values:  CCAFS SLC-40, KSC LC-39A, VAFB SLC-4E</a:t>
            </a:r>
            <a:endParaRPr/>
          </a:p>
          <a:p>
            <a:pPr marL="0" lvl="0" indent="0" algn="l" rtl="0">
              <a:spcBef>
                <a:spcPts val="1200"/>
              </a:spcBef>
              <a:spcAft>
                <a:spcPts val="1200"/>
              </a:spcAft>
              <a:buNone/>
            </a:pPr>
            <a:endParaRPr/>
          </a:p>
        </p:txBody>
      </p:sp>
      <p:sp>
        <p:nvSpPr>
          <p:cNvPr id="312" name="Google Shape;312;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25</a:t>
            </a:fld>
            <a:endParaRPr/>
          </a:p>
        </p:txBody>
      </p:sp>
      <p:pic>
        <p:nvPicPr>
          <p:cNvPr id="313" name="Google Shape;313;p37"/>
          <p:cNvPicPr preferRelativeResize="0"/>
          <p:nvPr/>
        </p:nvPicPr>
        <p:blipFill>
          <a:blip r:embed="rId3">
            <a:alphaModFix/>
          </a:blip>
          <a:stretch>
            <a:fillRect/>
          </a:stretch>
        </p:blipFill>
        <p:spPr>
          <a:xfrm>
            <a:off x="5532900" y="1460250"/>
            <a:ext cx="3028950" cy="2343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Launch Site Names Beginning with `CCA`</a:t>
            </a:r>
            <a:endParaRPr/>
          </a:p>
        </p:txBody>
      </p:sp>
      <p:sp>
        <p:nvSpPr>
          <p:cNvPr id="319" name="Google Shape;319;p38"/>
          <p:cNvSpPr txBox="1">
            <a:spLocks noGrp="1"/>
          </p:cNvSpPr>
          <p:nvPr>
            <p:ph type="body" idx="1"/>
          </p:nvPr>
        </p:nvSpPr>
        <p:spPr>
          <a:xfrm>
            <a:off x="1297500" y="1567550"/>
            <a:ext cx="7038900" cy="733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First five entries  in database with  Launch Site name  beginning with  CCA.</a:t>
            </a:r>
            <a:endParaRPr/>
          </a:p>
          <a:p>
            <a:pPr marL="0" lvl="0" indent="0" algn="l" rtl="0">
              <a:spcBef>
                <a:spcPts val="1200"/>
              </a:spcBef>
              <a:spcAft>
                <a:spcPts val="1200"/>
              </a:spcAft>
              <a:buNone/>
            </a:pPr>
            <a:endParaRPr/>
          </a:p>
        </p:txBody>
      </p:sp>
      <p:sp>
        <p:nvSpPr>
          <p:cNvPr id="320" name="Google Shape;320;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26</a:t>
            </a:fld>
            <a:endParaRPr/>
          </a:p>
        </p:txBody>
      </p:sp>
      <p:pic>
        <p:nvPicPr>
          <p:cNvPr id="321" name="Google Shape;321;p38"/>
          <p:cNvPicPr preferRelativeResize="0"/>
          <p:nvPr/>
        </p:nvPicPr>
        <p:blipFill>
          <a:blip r:embed="rId3">
            <a:alphaModFix/>
          </a:blip>
          <a:stretch>
            <a:fillRect/>
          </a:stretch>
        </p:blipFill>
        <p:spPr>
          <a:xfrm>
            <a:off x="554125" y="2571750"/>
            <a:ext cx="8035754" cy="205736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Total Payload Mass from NASA</a:t>
            </a:r>
            <a:endParaRPr/>
          </a:p>
        </p:txBody>
      </p:sp>
      <p:sp>
        <p:nvSpPr>
          <p:cNvPr id="327" name="Google Shape;327;p39"/>
          <p:cNvSpPr txBox="1">
            <a:spLocks noGrp="1"/>
          </p:cNvSpPr>
          <p:nvPr>
            <p:ph type="body" idx="1"/>
          </p:nvPr>
        </p:nvSpPr>
        <p:spPr>
          <a:xfrm>
            <a:off x="1297500" y="1567550"/>
            <a:ext cx="43086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sums the total payload  mass in kg where NASA was the  customer.</a:t>
            </a:r>
            <a:endParaRPr/>
          </a:p>
          <a:p>
            <a:pPr marL="0" lvl="0" indent="0" algn="l" rtl="0">
              <a:spcBef>
                <a:spcPts val="1200"/>
              </a:spcBef>
              <a:spcAft>
                <a:spcPts val="0"/>
              </a:spcAft>
              <a:buNone/>
            </a:pPr>
            <a:r>
              <a:rPr lang="en-GB"/>
              <a:t>CRS stands for Commercial  Resupply Services which indicates  that these payloads were sent to  the International Space Station  (ISS).</a:t>
            </a:r>
            <a:endParaRPr/>
          </a:p>
          <a:p>
            <a:pPr marL="0" lvl="0" indent="0" algn="l" rtl="0">
              <a:spcBef>
                <a:spcPts val="1200"/>
              </a:spcBef>
              <a:spcAft>
                <a:spcPts val="1200"/>
              </a:spcAft>
              <a:buNone/>
            </a:pPr>
            <a:endParaRPr/>
          </a:p>
        </p:txBody>
      </p:sp>
      <p:sp>
        <p:nvSpPr>
          <p:cNvPr id="328" name="Google Shape;328;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27</a:t>
            </a:fld>
            <a:endParaRPr/>
          </a:p>
        </p:txBody>
      </p:sp>
      <p:pic>
        <p:nvPicPr>
          <p:cNvPr id="329" name="Google Shape;329;p39"/>
          <p:cNvPicPr preferRelativeResize="0"/>
          <p:nvPr/>
        </p:nvPicPr>
        <p:blipFill>
          <a:blip r:embed="rId3">
            <a:alphaModFix/>
          </a:blip>
          <a:stretch>
            <a:fillRect/>
          </a:stretch>
        </p:blipFill>
        <p:spPr>
          <a:xfrm>
            <a:off x="5758500" y="1460250"/>
            <a:ext cx="3143250" cy="1704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Average Payload Mass by F9 v1.1</a:t>
            </a:r>
            <a:endParaRPr/>
          </a:p>
        </p:txBody>
      </p:sp>
      <p:sp>
        <p:nvSpPr>
          <p:cNvPr id="335" name="Google Shape;335;p40"/>
          <p:cNvSpPr txBox="1">
            <a:spLocks noGrp="1"/>
          </p:cNvSpPr>
          <p:nvPr>
            <p:ph type="body" idx="1"/>
          </p:nvPr>
        </p:nvSpPr>
        <p:spPr>
          <a:xfrm>
            <a:off x="1252375" y="1590100"/>
            <a:ext cx="3473700" cy="2526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calculates the  average payload mass or  launches which used  booster version F9 v1.1</a:t>
            </a:r>
            <a:endParaRPr/>
          </a:p>
          <a:p>
            <a:pPr marL="0" lvl="0" indent="0" algn="l" rtl="0">
              <a:spcBef>
                <a:spcPts val="1200"/>
              </a:spcBef>
              <a:spcAft>
                <a:spcPts val="0"/>
              </a:spcAft>
              <a:buNone/>
            </a:pPr>
            <a:r>
              <a:rPr lang="en-GB"/>
              <a:t>Average payload mass of  F9 1.1 is on the low end of  our payload mass range</a:t>
            </a:r>
            <a:endParaRPr/>
          </a:p>
          <a:p>
            <a:pPr marL="0" lvl="0" indent="0" algn="l" rtl="0">
              <a:spcBef>
                <a:spcPts val="1200"/>
              </a:spcBef>
              <a:spcAft>
                <a:spcPts val="1200"/>
              </a:spcAft>
              <a:buNone/>
            </a:pPr>
            <a:endParaRPr/>
          </a:p>
        </p:txBody>
      </p:sp>
      <p:sp>
        <p:nvSpPr>
          <p:cNvPr id="336" name="Google Shape;336;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28</a:t>
            </a:fld>
            <a:endParaRPr/>
          </a:p>
        </p:txBody>
      </p:sp>
      <p:pic>
        <p:nvPicPr>
          <p:cNvPr id="337" name="Google Shape;337;p40"/>
          <p:cNvPicPr preferRelativeResize="0"/>
          <p:nvPr/>
        </p:nvPicPr>
        <p:blipFill>
          <a:blip r:embed="rId3">
            <a:alphaModFix/>
          </a:blip>
          <a:stretch>
            <a:fillRect/>
          </a:stretch>
        </p:blipFill>
        <p:spPr>
          <a:xfrm>
            <a:off x="5424450" y="1590100"/>
            <a:ext cx="3048000" cy="16478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First Successful Ground Pad Landing Date</a:t>
            </a:r>
            <a:endParaRPr/>
          </a:p>
        </p:txBody>
      </p:sp>
      <p:sp>
        <p:nvSpPr>
          <p:cNvPr id="343" name="Google Shape;343;p41"/>
          <p:cNvSpPr txBox="1">
            <a:spLocks noGrp="1"/>
          </p:cNvSpPr>
          <p:nvPr>
            <p:ph type="body" idx="1"/>
          </p:nvPr>
        </p:nvSpPr>
        <p:spPr>
          <a:xfrm>
            <a:off x="1297500" y="1567550"/>
            <a:ext cx="33948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the first  successful ground pad landing  date.</a:t>
            </a:r>
            <a:endParaRPr/>
          </a:p>
          <a:p>
            <a:pPr marL="0" lvl="0" indent="0" algn="l" rtl="0">
              <a:spcBef>
                <a:spcPts val="1200"/>
              </a:spcBef>
              <a:spcAft>
                <a:spcPts val="0"/>
              </a:spcAft>
              <a:buNone/>
            </a:pPr>
            <a:r>
              <a:rPr lang="en-GB"/>
              <a:t>First ground pad landing wasn’t</a:t>
            </a:r>
            <a:endParaRPr/>
          </a:p>
          <a:p>
            <a:pPr marL="0" lvl="0" indent="0" algn="l" rtl="0">
              <a:spcBef>
                <a:spcPts val="1200"/>
              </a:spcBef>
              <a:spcAft>
                <a:spcPts val="0"/>
              </a:spcAft>
              <a:buNone/>
            </a:pPr>
            <a:r>
              <a:rPr lang="en-GB"/>
              <a:t>until the end of 2015.</a:t>
            </a:r>
            <a:endParaRPr/>
          </a:p>
          <a:p>
            <a:pPr marL="0" lvl="0" indent="0" algn="l" rtl="0">
              <a:spcBef>
                <a:spcPts val="1200"/>
              </a:spcBef>
              <a:spcAft>
                <a:spcPts val="0"/>
              </a:spcAft>
              <a:buNone/>
            </a:pPr>
            <a:r>
              <a:rPr lang="en-GB"/>
              <a:t>Successful landings in general</a:t>
            </a:r>
            <a:endParaRPr/>
          </a:p>
          <a:p>
            <a:pPr marL="0" lvl="0" indent="0" algn="l" rtl="0">
              <a:spcBef>
                <a:spcPts val="1200"/>
              </a:spcBef>
              <a:spcAft>
                <a:spcPts val="0"/>
              </a:spcAft>
              <a:buNone/>
            </a:pPr>
            <a:r>
              <a:rPr lang="en-GB"/>
              <a:t>appear starting 2014.</a:t>
            </a:r>
            <a:endParaRPr/>
          </a:p>
          <a:p>
            <a:pPr marL="0" lvl="0" indent="0" algn="l" rtl="0">
              <a:spcBef>
                <a:spcPts val="1200"/>
              </a:spcBef>
              <a:spcAft>
                <a:spcPts val="1200"/>
              </a:spcAft>
              <a:buNone/>
            </a:pPr>
            <a:endParaRPr/>
          </a:p>
        </p:txBody>
      </p:sp>
      <p:sp>
        <p:nvSpPr>
          <p:cNvPr id="344" name="Google Shape;344;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29</a:t>
            </a:fld>
            <a:endParaRPr/>
          </a:p>
        </p:txBody>
      </p:sp>
      <p:pic>
        <p:nvPicPr>
          <p:cNvPr id="345" name="Google Shape;345;p41"/>
          <p:cNvPicPr preferRelativeResize="0"/>
          <p:nvPr/>
        </p:nvPicPr>
        <p:blipFill>
          <a:blip r:embed="rId3">
            <a:alphaModFix/>
          </a:blip>
          <a:stretch>
            <a:fillRect/>
          </a:stretch>
        </p:blipFill>
        <p:spPr>
          <a:xfrm>
            <a:off x="4844700" y="1685925"/>
            <a:ext cx="3790950" cy="1771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Executive Summary</a:t>
            </a:r>
            <a:endParaRPr/>
          </a:p>
        </p:txBody>
      </p:sp>
      <p:sp>
        <p:nvSpPr>
          <p:cNvPr id="148" name="Google Shape;148;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Collected information from the open Space API and the SpaceX Wikipedia page. A column of names "class" has been made, in which valid receipts are classified. I studied information using SQL, visualization, folio maps and dashboards. Important columns have been collected to be used as highlights. Changed all categorical coefficients to double using one hot encoding. Standardized information and the use of GridSearchCV to determine the best parameters for machine learning models. Visualize an estimate of the accuracy of all models. </a:t>
            </a:r>
            <a:endParaRPr/>
          </a:p>
          <a:p>
            <a:pPr marL="0" lvl="0" indent="0" algn="l" rtl="0">
              <a:spcBef>
                <a:spcPts val="1200"/>
              </a:spcBef>
              <a:spcAft>
                <a:spcPts val="1200"/>
              </a:spcAft>
              <a:buNone/>
            </a:pPr>
            <a:r>
              <a:rPr lang="en-GB"/>
              <a:t>Four machine learning models were presented: Computed Recurrence, Vector Support Machine, Choice Tree Classifier and K Nearest Neighbors. All created images were obtained with an accuracy of approximately 83.33%. All models exceeded the expected fruitful receipts. More information is needed to better demonstrate confidence and accuracy.</a:t>
            </a:r>
            <a:endParaRPr/>
          </a:p>
        </p:txBody>
      </p:sp>
      <p:sp>
        <p:nvSpPr>
          <p:cNvPr id="149" name="Google Shape;14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Successful Drone Ship Landing with Payload  Between 4000 and 6000</a:t>
            </a:r>
            <a:endParaRPr/>
          </a:p>
        </p:txBody>
      </p:sp>
      <p:sp>
        <p:nvSpPr>
          <p:cNvPr id="351" name="Google Shape;351;p42"/>
          <p:cNvSpPr txBox="1">
            <a:spLocks noGrp="1"/>
          </p:cNvSpPr>
          <p:nvPr>
            <p:ph type="body" idx="1"/>
          </p:nvPr>
        </p:nvSpPr>
        <p:spPr>
          <a:xfrm>
            <a:off x="1297500" y="1567550"/>
            <a:ext cx="7038900" cy="78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the four  booster versions that had  successful drone ship landings  and a payload mass between  4000 and 6000 noninclusively.</a:t>
            </a:r>
            <a:endParaRPr/>
          </a:p>
          <a:p>
            <a:pPr marL="0" lvl="0" indent="0" algn="l" rtl="0">
              <a:spcBef>
                <a:spcPts val="1200"/>
              </a:spcBef>
              <a:spcAft>
                <a:spcPts val="1200"/>
              </a:spcAft>
              <a:buNone/>
            </a:pPr>
            <a:endParaRPr/>
          </a:p>
        </p:txBody>
      </p:sp>
      <p:sp>
        <p:nvSpPr>
          <p:cNvPr id="352" name="Google Shape;352;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30</a:t>
            </a:fld>
            <a:endParaRPr/>
          </a:p>
        </p:txBody>
      </p:sp>
      <p:pic>
        <p:nvPicPr>
          <p:cNvPr id="353" name="Google Shape;353;p42"/>
          <p:cNvPicPr preferRelativeResize="0"/>
          <p:nvPr/>
        </p:nvPicPr>
        <p:blipFill>
          <a:blip r:embed="rId3">
            <a:alphaModFix/>
          </a:blip>
          <a:stretch>
            <a:fillRect/>
          </a:stretch>
        </p:blipFill>
        <p:spPr>
          <a:xfrm>
            <a:off x="2917825" y="2181975"/>
            <a:ext cx="3308334" cy="24812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Total Number of Each Mission Outcome</a:t>
            </a:r>
            <a:endParaRPr/>
          </a:p>
        </p:txBody>
      </p:sp>
      <p:sp>
        <p:nvSpPr>
          <p:cNvPr id="359" name="Google Shape;359;p43"/>
          <p:cNvSpPr txBox="1">
            <a:spLocks noGrp="1"/>
          </p:cNvSpPr>
          <p:nvPr>
            <p:ph type="body" idx="1"/>
          </p:nvPr>
        </p:nvSpPr>
        <p:spPr>
          <a:xfrm>
            <a:off x="4353925" y="1567550"/>
            <a:ext cx="3982500" cy="2989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a count of each mission outcome.</a:t>
            </a:r>
            <a:endParaRPr/>
          </a:p>
          <a:p>
            <a:pPr marL="0" lvl="0" indent="0" algn="l" rtl="0">
              <a:spcBef>
                <a:spcPts val="1200"/>
              </a:spcBef>
              <a:spcAft>
                <a:spcPts val="0"/>
              </a:spcAft>
              <a:buNone/>
            </a:pPr>
            <a:r>
              <a:rPr lang="en-GB"/>
              <a:t>SpaceX appears to achieve its  mission outcome nearly 99% of the  time. This means that most of the landing failures are intended.</a:t>
            </a:r>
            <a:endParaRPr/>
          </a:p>
          <a:p>
            <a:pPr marL="0" lvl="0" indent="0" algn="l" rtl="0">
              <a:spcBef>
                <a:spcPts val="1200"/>
              </a:spcBef>
              <a:spcAft>
                <a:spcPts val="0"/>
              </a:spcAft>
              <a:buNone/>
            </a:pPr>
            <a:r>
              <a:rPr lang="en-GB"/>
              <a:t>Interestingly, one launch has an  unclear payload status and  unfortunately one failed in flight.</a:t>
            </a:r>
            <a:endParaRPr/>
          </a:p>
          <a:p>
            <a:pPr marL="0" lvl="0" indent="0" algn="l" rtl="0">
              <a:spcBef>
                <a:spcPts val="1200"/>
              </a:spcBef>
              <a:spcAft>
                <a:spcPts val="1200"/>
              </a:spcAft>
              <a:buNone/>
            </a:pPr>
            <a:endParaRPr/>
          </a:p>
        </p:txBody>
      </p:sp>
      <p:sp>
        <p:nvSpPr>
          <p:cNvPr id="360" name="Google Shape;360;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31</a:t>
            </a:fld>
            <a:endParaRPr/>
          </a:p>
        </p:txBody>
      </p:sp>
      <p:pic>
        <p:nvPicPr>
          <p:cNvPr id="361" name="Google Shape;361;p43"/>
          <p:cNvPicPr preferRelativeResize="0"/>
          <p:nvPr/>
        </p:nvPicPr>
        <p:blipFill>
          <a:blip r:embed="rId3">
            <a:alphaModFix/>
          </a:blip>
          <a:stretch>
            <a:fillRect/>
          </a:stretch>
        </p:blipFill>
        <p:spPr>
          <a:xfrm>
            <a:off x="896850" y="1567550"/>
            <a:ext cx="2505075" cy="26765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Boosters that Carried Maximum Payload</a:t>
            </a:r>
            <a:endParaRPr/>
          </a:p>
        </p:txBody>
      </p:sp>
      <p:sp>
        <p:nvSpPr>
          <p:cNvPr id="367" name="Google Shape;367;p44"/>
          <p:cNvSpPr txBox="1">
            <a:spLocks noGrp="1"/>
          </p:cNvSpPr>
          <p:nvPr>
            <p:ph type="body" idx="1"/>
          </p:nvPr>
        </p:nvSpPr>
        <p:spPr>
          <a:xfrm>
            <a:off x="1297500" y="1567550"/>
            <a:ext cx="30657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the booster versions that  carried the highest payload mass of 15600  kg.</a:t>
            </a:r>
            <a:endParaRPr/>
          </a:p>
          <a:p>
            <a:pPr marL="0" lvl="0" indent="0" algn="l" rtl="0">
              <a:spcBef>
                <a:spcPts val="1200"/>
              </a:spcBef>
              <a:spcAft>
                <a:spcPts val="0"/>
              </a:spcAft>
              <a:buNone/>
            </a:pPr>
            <a:r>
              <a:rPr lang="en-GB"/>
              <a:t>These booster versions are very similar and  all are of the F9 B5 B10xx.x variety.</a:t>
            </a:r>
            <a:endParaRPr/>
          </a:p>
          <a:p>
            <a:pPr marL="0" lvl="0" indent="0" algn="l" rtl="0">
              <a:spcBef>
                <a:spcPts val="1200"/>
              </a:spcBef>
              <a:spcAft>
                <a:spcPts val="0"/>
              </a:spcAft>
              <a:buNone/>
            </a:pPr>
            <a:r>
              <a:rPr lang="en-GB"/>
              <a:t>This likely indicates payload mass correlates  with the booster version that is used.</a:t>
            </a:r>
            <a:endParaRPr/>
          </a:p>
          <a:p>
            <a:pPr marL="0" lvl="0" indent="0" algn="l" rtl="0">
              <a:spcBef>
                <a:spcPts val="1200"/>
              </a:spcBef>
              <a:spcAft>
                <a:spcPts val="1200"/>
              </a:spcAft>
              <a:buNone/>
            </a:pPr>
            <a:endParaRPr/>
          </a:p>
        </p:txBody>
      </p:sp>
      <p:sp>
        <p:nvSpPr>
          <p:cNvPr id="368" name="Google Shape;368;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32</a:t>
            </a:fld>
            <a:endParaRPr/>
          </a:p>
        </p:txBody>
      </p:sp>
      <p:pic>
        <p:nvPicPr>
          <p:cNvPr id="369" name="Google Shape;369;p44"/>
          <p:cNvPicPr preferRelativeResize="0"/>
          <p:nvPr/>
        </p:nvPicPr>
        <p:blipFill>
          <a:blip r:embed="rId3">
            <a:alphaModFix/>
          </a:blip>
          <a:stretch>
            <a:fillRect/>
          </a:stretch>
        </p:blipFill>
        <p:spPr>
          <a:xfrm>
            <a:off x="4822775" y="1160100"/>
            <a:ext cx="3845000" cy="35031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2015 Failed Drone Ship Landing Records</a:t>
            </a:r>
            <a:endParaRPr/>
          </a:p>
        </p:txBody>
      </p:sp>
      <p:sp>
        <p:nvSpPr>
          <p:cNvPr id="375" name="Google Shape;375;p45"/>
          <p:cNvSpPr txBox="1">
            <a:spLocks noGrp="1"/>
          </p:cNvSpPr>
          <p:nvPr>
            <p:ph type="body" idx="1"/>
          </p:nvPr>
        </p:nvSpPr>
        <p:spPr>
          <a:xfrm>
            <a:off x="1297500" y="1567550"/>
            <a:ext cx="7038900" cy="1153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the Booster Version, Payload  Mass (kg), and Launch site of 2015  launches where stage 1 failed to land  on a drone ship.</a:t>
            </a:r>
            <a:endParaRPr/>
          </a:p>
          <a:p>
            <a:pPr marL="0" lvl="0" indent="0" algn="l" rtl="0">
              <a:spcBef>
                <a:spcPts val="1200"/>
              </a:spcBef>
              <a:spcAft>
                <a:spcPts val="0"/>
              </a:spcAft>
              <a:buNone/>
            </a:pPr>
            <a:r>
              <a:rPr lang="en-GB"/>
              <a:t>There were two such occurrences.</a:t>
            </a:r>
            <a:endParaRPr/>
          </a:p>
          <a:p>
            <a:pPr marL="0" lvl="0" indent="0" algn="l" rtl="0">
              <a:spcBef>
                <a:spcPts val="1200"/>
              </a:spcBef>
              <a:spcAft>
                <a:spcPts val="1200"/>
              </a:spcAft>
              <a:buNone/>
            </a:pPr>
            <a:endParaRPr/>
          </a:p>
        </p:txBody>
      </p:sp>
      <p:sp>
        <p:nvSpPr>
          <p:cNvPr id="376" name="Google Shape;37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33</a:t>
            </a:fld>
            <a:endParaRPr/>
          </a:p>
        </p:txBody>
      </p:sp>
      <p:pic>
        <p:nvPicPr>
          <p:cNvPr id="377" name="Google Shape;377;p45"/>
          <p:cNvPicPr preferRelativeResize="0"/>
          <p:nvPr/>
        </p:nvPicPr>
        <p:blipFill>
          <a:blip r:embed="rId3">
            <a:alphaModFix/>
          </a:blip>
          <a:stretch>
            <a:fillRect/>
          </a:stretch>
        </p:blipFill>
        <p:spPr>
          <a:xfrm>
            <a:off x="2164650" y="2720750"/>
            <a:ext cx="4066758" cy="21179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Ranking Counts of Successful Landings  Between 2010-06-04 and 2017-03-20</a:t>
            </a:r>
            <a:endParaRPr/>
          </a:p>
        </p:txBody>
      </p:sp>
      <p:sp>
        <p:nvSpPr>
          <p:cNvPr id="383" name="Google Shape;383;p46"/>
          <p:cNvSpPr txBox="1">
            <a:spLocks noGrp="1"/>
          </p:cNvSpPr>
          <p:nvPr>
            <p:ph type="body" idx="1"/>
          </p:nvPr>
        </p:nvSpPr>
        <p:spPr>
          <a:xfrm>
            <a:off x="5024225" y="1529938"/>
            <a:ext cx="35586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query returns a list of successful landings  and between 2010-06-04 and 2017-03-20  inclusively.</a:t>
            </a:r>
            <a:endParaRPr/>
          </a:p>
          <a:p>
            <a:pPr marL="0" lvl="0" indent="0" algn="l" rtl="0">
              <a:spcBef>
                <a:spcPts val="1200"/>
              </a:spcBef>
              <a:spcAft>
                <a:spcPts val="0"/>
              </a:spcAft>
              <a:buNone/>
            </a:pPr>
            <a:r>
              <a:rPr lang="en-GB"/>
              <a:t>There are two types of successful landing  outcomes: drone ship and ground pad  landings.</a:t>
            </a:r>
            <a:endParaRPr/>
          </a:p>
          <a:p>
            <a:pPr marL="0" lvl="0" indent="0" algn="l" rtl="0">
              <a:spcBef>
                <a:spcPts val="1200"/>
              </a:spcBef>
              <a:spcAft>
                <a:spcPts val="0"/>
              </a:spcAft>
              <a:buNone/>
            </a:pPr>
            <a:r>
              <a:rPr lang="en-GB"/>
              <a:t>There were 8 successful landings in total  during this time period</a:t>
            </a:r>
            <a:endParaRPr/>
          </a:p>
          <a:p>
            <a:pPr marL="0" lvl="0" indent="0" algn="l" rtl="0">
              <a:spcBef>
                <a:spcPts val="1200"/>
              </a:spcBef>
              <a:spcAft>
                <a:spcPts val="1200"/>
              </a:spcAft>
              <a:buNone/>
            </a:pPr>
            <a:endParaRPr/>
          </a:p>
        </p:txBody>
      </p:sp>
      <p:sp>
        <p:nvSpPr>
          <p:cNvPr id="384" name="Google Shape;384;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34</a:t>
            </a:fld>
            <a:endParaRPr/>
          </a:p>
        </p:txBody>
      </p:sp>
      <p:pic>
        <p:nvPicPr>
          <p:cNvPr id="385" name="Google Shape;385;p46"/>
          <p:cNvPicPr preferRelativeResize="0"/>
          <p:nvPr/>
        </p:nvPicPr>
        <p:blipFill>
          <a:blip r:embed="rId3">
            <a:alphaModFix/>
          </a:blip>
          <a:stretch>
            <a:fillRect/>
          </a:stretch>
        </p:blipFill>
        <p:spPr>
          <a:xfrm>
            <a:off x="152400" y="1460250"/>
            <a:ext cx="4576768" cy="35308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Interactive Map with  Folium</a:t>
            </a:r>
            <a:endParaRPr/>
          </a:p>
        </p:txBody>
      </p:sp>
      <p:sp>
        <p:nvSpPr>
          <p:cNvPr id="391" name="Google Shape;391;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Launch Site Locations  </a:t>
            </a:r>
            <a:endParaRPr/>
          </a:p>
        </p:txBody>
      </p:sp>
      <p:sp>
        <p:nvSpPr>
          <p:cNvPr id="397" name="Google Shape;397;p48"/>
          <p:cNvSpPr txBox="1">
            <a:spLocks noGrp="1"/>
          </p:cNvSpPr>
          <p:nvPr>
            <p:ph type="body" idx="1"/>
          </p:nvPr>
        </p:nvSpPr>
        <p:spPr>
          <a:xfrm>
            <a:off x="1297500" y="1567550"/>
            <a:ext cx="7038900" cy="857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The left map shows all launch sites relative US map. The right map shows the two Florida launch  sites since they are very close to each other. All launch sites are near the ocean.</a:t>
            </a:r>
            <a:endParaRPr/>
          </a:p>
          <a:p>
            <a:pPr marL="0" lvl="0" indent="0" algn="l" rtl="0">
              <a:spcBef>
                <a:spcPts val="1200"/>
              </a:spcBef>
              <a:spcAft>
                <a:spcPts val="1200"/>
              </a:spcAft>
              <a:buNone/>
            </a:pPr>
            <a:endParaRPr/>
          </a:p>
        </p:txBody>
      </p:sp>
      <p:sp>
        <p:nvSpPr>
          <p:cNvPr id="398" name="Google Shape;398;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36</a:t>
            </a:fld>
            <a:endParaRPr/>
          </a:p>
        </p:txBody>
      </p:sp>
      <p:pic>
        <p:nvPicPr>
          <p:cNvPr id="399" name="Google Shape;399;p48"/>
          <p:cNvPicPr preferRelativeResize="0"/>
          <p:nvPr/>
        </p:nvPicPr>
        <p:blipFill>
          <a:blip r:embed="rId3">
            <a:alphaModFix/>
          </a:blip>
          <a:stretch>
            <a:fillRect/>
          </a:stretch>
        </p:blipFill>
        <p:spPr>
          <a:xfrm>
            <a:off x="1212675" y="2425250"/>
            <a:ext cx="6861851" cy="241345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Color-Coded Launch Markers  </a:t>
            </a:r>
            <a:endParaRPr/>
          </a:p>
        </p:txBody>
      </p:sp>
      <p:sp>
        <p:nvSpPr>
          <p:cNvPr id="405" name="Google Shape;405;p49"/>
          <p:cNvSpPr txBox="1">
            <a:spLocks noGrp="1"/>
          </p:cNvSpPr>
          <p:nvPr>
            <p:ph type="body" idx="1"/>
          </p:nvPr>
        </p:nvSpPr>
        <p:spPr>
          <a:xfrm>
            <a:off x="1297500" y="1567550"/>
            <a:ext cx="7038900" cy="153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Clusters on Folium map can be clicked on to display each successful landing (green icon) and failed</a:t>
            </a:r>
            <a:endParaRPr/>
          </a:p>
          <a:p>
            <a:pPr marL="0" lvl="0" indent="0" algn="l" rtl="0">
              <a:spcBef>
                <a:spcPts val="1200"/>
              </a:spcBef>
              <a:spcAft>
                <a:spcPts val="0"/>
              </a:spcAft>
              <a:buNone/>
            </a:pPr>
            <a:r>
              <a:rPr lang="en-GB"/>
              <a:t>landing (red icon). In this example VAFB SLC-4E shows 4 successful landings and 6 failed landings.</a:t>
            </a:r>
            <a:endParaRPr/>
          </a:p>
          <a:p>
            <a:pPr marL="0" lvl="0" indent="0" algn="l" rtl="0">
              <a:spcBef>
                <a:spcPts val="1200"/>
              </a:spcBef>
              <a:spcAft>
                <a:spcPts val="1200"/>
              </a:spcAft>
              <a:buNone/>
            </a:pPr>
            <a:endParaRPr/>
          </a:p>
        </p:txBody>
      </p:sp>
      <p:sp>
        <p:nvSpPr>
          <p:cNvPr id="406" name="Google Shape;406;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37</a:t>
            </a:fld>
            <a:endParaRPr/>
          </a:p>
        </p:txBody>
      </p:sp>
      <p:pic>
        <p:nvPicPr>
          <p:cNvPr id="407" name="Google Shape;407;p49"/>
          <p:cNvPicPr preferRelativeResize="0"/>
          <p:nvPr/>
        </p:nvPicPr>
        <p:blipFill rotWithShape="1">
          <a:blip r:embed="rId3">
            <a:alphaModFix/>
          </a:blip>
          <a:srcRect l="16837" t="17196" r="21487" b="18877"/>
          <a:stretch/>
        </p:blipFill>
        <p:spPr>
          <a:xfrm>
            <a:off x="3280075" y="2747150"/>
            <a:ext cx="3073750" cy="199027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Key Location Proximities  </a:t>
            </a:r>
            <a:endParaRPr/>
          </a:p>
        </p:txBody>
      </p:sp>
      <p:sp>
        <p:nvSpPr>
          <p:cNvPr id="413" name="Google Shape;413;p50"/>
          <p:cNvSpPr txBox="1">
            <a:spLocks noGrp="1"/>
          </p:cNvSpPr>
          <p:nvPr>
            <p:ph type="body" idx="1"/>
          </p:nvPr>
        </p:nvSpPr>
        <p:spPr>
          <a:xfrm>
            <a:off x="1297500" y="1567550"/>
            <a:ext cx="7038900" cy="124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Using Launch site  as an example, launch sites are very close to railways for large part and supply  transportation. Launch sites are close to highways for human and supply transport. Launch sites  are also close to coasts and relatively far from cities so that launch failures can land in the sea to  avoid rockets falling on densely populated areas.</a:t>
            </a:r>
            <a:endParaRPr/>
          </a:p>
          <a:p>
            <a:pPr marL="0" lvl="0" indent="0" algn="l" rtl="0">
              <a:spcBef>
                <a:spcPts val="1200"/>
              </a:spcBef>
              <a:spcAft>
                <a:spcPts val="1200"/>
              </a:spcAft>
              <a:buNone/>
            </a:pPr>
            <a:endParaRPr/>
          </a:p>
        </p:txBody>
      </p:sp>
      <p:sp>
        <p:nvSpPr>
          <p:cNvPr id="414" name="Google Shape;414;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38</a:t>
            </a:fld>
            <a:endParaRPr/>
          </a:p>
        </p:txBody>
      </p:sp>
      <p:pic>
        <p:nvPicPr>
          <p:cNvPr id="415" name="Google Shape;415;p50"/>
          <p:cNvPicPr preferRelativeResize="0"/>
          <p:nvPr/>
        </p:nvPicPr>
        <p:blipFill>
          <a:blip r:embed="rId3">
            <a:alphaModFix/>
          </a:blip>
          <a:stretch>
            <a:fillRect/>
          </a:stretch>
        </p:blipFill>
        <p:spPr>
          <a:xfrm>
            <a:off x="2746725" y="2904650"/>
            <a:ext cx="3172984" cy="20300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1"/>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Build a Dashboard with  Plotly Dash</a:t>
            </a:r>
            <a:endParaRPr/>
          </a:p>
        </p:txBody>
      </p:sp>
      <p:sp>
        <p:nvSpPr>
          <p:cNvPr id="421" name="Google Shape;421;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Introduction</a:t>
            </a:r>
            <a:endParaRPr/>
          </a:p>
        </p:txBody>
      </p:sp>
      <p:sp>
        <p:nvSpPr>
          <p:cNvPr id="155" name="Google Shape;155;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GB"/>
              <a:t>Background:</a:t>
            </a:r>
            <a:endParaRPr/>
          </a:p>
          <a:p>
            <a:pPr marL="0" lvl="0" indent="0" algn="l" rtl="0">
              <a:spcBef>
                <a:spcPts val="1200"/>
              </a:spcBef>
              <a:spcAft>
                <a:spcPts val="0"/>
              </a:spcAft>
              <a:buNone/>
            </a:pPr>
            <a:r>
              <a:rPr lang="en-GB"/>
              <a:t>•Commercial Space Age is Here</a:t>
            </a:r>
            <a:endParaRPr/>
          </a:p>
          <a:p>
            <a:pPr marL="0" lvl="0" indent="0" algn="l" rtl="0">
              <a:spcBef>
                <a:spcPts val="1200"/>
              </a:spcBef>
              <a:spcAft>
                <a:spcPts val="0"/>
              </a:spcAft>
              <a:buNone/>
            </a:pPr>
            <a:r>
              <a:rPr lang="en-GB"/>
              <a:t>•Space X has best pricing ($62 million vs. $165 million USD)</a:t>
            </a:r>
            <a:endParaRPr/>
          </a:p>
          <a:p>
            <a:pPr marL="0" lvl="0" indent="0" algn="l" rtl="0">
              <a:spcBef>
                <a:spcPts val="1200"/>
              </a:spcBef>
              <a:spcAft>
                <a:spcPts val="0"/>
              </a:spcAft>
              <a:buNone/>
            </a:pPr>
            <a:r>
              <a:rPr lang="en-GB"/>
              <a:t>•Largely due to ability to recover part of rocket (Stage 1)</a:t>
            </a:r>
            <a:endParaRPr/>
          </a:p>
          <a:p>
            <a:pPr marL="0" lvl="0" indent="0" algn="l" rtl="0">
              <a:spcBef>
                <a:spcPts val="1200"/>
              </a:spcBef>
              <a:spcAft>
                <a:spcPts val="0"/>
              </a:spcAft>
              <a:buNone/>
            </a:pPr>
            <a:r>
              <a:rPr lang="en-GB"/>
              <a:t>•Space Y wants to compete with Space X</a:t>
            </a:r>
            <a:endParaRPr/>
          </a:p>
          <a:p>
            <a:pPr marL="0" lvl="0" indent="0" algn="l" rtl="0">
              <a:spcBef>
                <a:spcPts val="1200"/>
              </a:spcBef>
              <a:spcAft>
                <a:spcPts val="0"/>
              </a:spcAft>
              <a:buNone/>
            </a:pPr>
            <a:endParaRPr/>
          </a:p>
          <a:p>
            <a:pPr marL="0" lvl="0" indent="0" algn="l" rtl="0">
              <a:spcBef>
                <a:spcPts val="1200"/>
              </a:spcBef>
              <a:spcAft>
                <a:spcPts val="0"/>
              </a:spcAft>
              <a:buNone/>
            </a:pPr>
            <a:r>
              <a:rPr lang="en-GB"/>
              <a:t>Problem:</a:t>
            </a:r>
            <a:endParaRPr/>
          </a:p>
          <a:p>
            <a:pPr marL="0" lvl="0" indent="0" algn="l" rtl="0">
              <a:spcBef>
                <a:spcPts val="1200"/>
              </a:spcBef>
              <a:spcAft>
                <a:spcPts val="0"/>
              </a:spcAft>
              <a:buNone/>
            </a:pPr>
            <a:r>
              <a:rPr lang="en-GB"/>
              <a:t>•Space Y tasks us to train a machine learning model to  predict successful Stage 1 recovery</a:t>
            </a:r>
            <a:endParaRPr/>
          </a:p>
          <a:p>
            <a:pPr marL="0" lvl="0" indent="0" algn="l" rtl="0">
              <a:spcBef>
                <a:spcPts val="1200"/>
              </a:spcBef>
              <a:spcAft>
                <a:spcPts val="1200"/>
              </a:spcAft>
              <a:buNone/>
            </a:pPr>
            <a:endParaRPr/>
          </a:p>
        </p:txBody>
      </p:sp>
      <p:sp>
        <p:nvSpPr>
          <p:cNvPr id="156" name="Google Shape;15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a:t>
            </a:fld>
            <a:endParaRPr/>
          </a:p>
        </p:txBody>
      </p:sp>
      <p:pic>
        <p:nvPicPr>
          <p:cNvPr id="157" name="Google Shape;157;p16"/>
          <p:cNvPicPr preferRelativeResize="0"/>
          <p:nvPr/>
        </p:nvPicPr>
        <p:blipFill rotWithShape="1">
          <a:blip r:embed="rId3">
            <a:alphaModFix/>
          </a:blip>
          <a:srcRect l="19048"/>
          <a:stretch/>
        </p:blipFill>
        <p:spPr>
          <a:xfrm>
            <a:off x="5855925" y="393750"/>
            <a:ext cx="3165225" cy="260597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Successful Launches Across Launch Sites  </a:t>
            </a:r>
            <a:endParaRPr/>
          </a:p>
        </p:txBody>
      </p:sp>
      <p:sp>
        <p:nvSpPr>
          <p:cNvPr id="427" name="Google Shape;427;p52"/>
          <p:cNvSpPr txBox="1">
            <a:spLocks noGrp="1"/>
          </p:cNvSpPr>
          <p:nvPr>
            <p:ph type="body" idx="1"/>
          </p:nvPr>
        </p:nvSpPr>
        <p:spPr>
          <a:xfrm>
            <a:off x="1297500" y="1567550"/>
            <a:ext cx="7038900" cy="1353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This is the distribution of successful landings across all launch sites. CCAFS LC-40 is the old name of  CCAFS SLC-40 so CCAFS and KSC have the same amount of successful landings, but a majority of the  successful landings where performed before the name change. VAFB has the smallest share of successful  landings. This may be due to smaller sample and increase in difficulty of launching in the west coast.</a:t>
            </a:r>
            <a:endParaRPr/>
          </a:p>
          <a:p>
            <a:pPr marL="0" lvl="0" indent="0" algn="l" rtl="0">
              <a:spcBef>
                <a:spcPts val="1200"/>
              </a:spcBef>
              <a:spcAft>
                <a:spcPts val="1200"/>
              </a:spcAft>
              <a:buNone/>
            </a:pPr>
            <a:endParaRPr/>
          </a:p>
        </p:txBody>
      </p:sp>
      <p:sp>
        <p:nvSpPr>
          <p:cNvPr id="428" name="Google Shape;428;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40</a:t>
            </a:fld>
            <a:endParaRPr/>
          </a:p>
        </p:txBody>
      </p:sp>
      <p:pic>
        <p:nvPicPr>
          <p:cNvPr id="429" name="Google Shape;429;p52"/>
          <p:cNvPicPr preferRelativeResize="0"/>
          <p:nvPr/>
        </p:nvPicPr>
        <p:blipFill>
          <a:blip r:embed="rId3">
            <a:alphaModFix/>
          </a:blip>
          <a:stretch>
            <a:fillRect/>
          </a:stretch>
        </p:blipFill>
        <p:spPr>
          <a:xfrm>
            <a:off x="1415725" y="2921450"/>
            <a:ext cx="1870488" cy="1917250"/>
          </a:xfrm>
          <a:prstGeom prst="rect">
            <a:avLst/>
          </a:prstGeom>
          <a:noFill/>
          <a:ln>
            <a:noFill/>
          </a:ln>
        </p:spPr>
      </p:pic>
      <p:pic>
        <p:nvPicPr>
          <p:cNvPr id="430" name="Google Shape;430;p52"/>
          <p:cNvPicPr preferRelativeResize="0"/>
          <p:nvPr/>
        </p:nvPicPr>
        <p:blipFill>
          <a:blip r:embed="rId4">
            <a:alphaModFix/>
          </a:blip>
          <a:stretch>
            <a:fillRect/>
          </a:stretch>
        </p:blipFill>
        <p:spPr>
          <a:xfrm>
            <a:off x="5378688" y="3181150"/>
            <a:ext cx="1143000" cy="12668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Highest Success Rate Launch Site  </a:t>
            </a:r>
            <a:endParaRPr/>
          </a:p>
        </p:txBody>
      </p:sp>
      <p:sp>
        <p:nvSpPr>
          <p:cNvPr id="436" name="Google Shape;436;p53"/>
          <p:cNvSpPr txBox="1">
            <a:spLocks noGrp="1"/>
          </p:cNvSpPr>
          <p:nvPr>
            <p:ph type="body" idx="1"/>
          </p:nvPr>
        </p:nvSpPr>
        <p:spPr>
          <a:xfrm>
            <a:off x="1297500" y="15675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KSC LC-39A has the highest success rate with 10 successful landings and 3 failed landings.</a:t>
            </a:r>
            <a:endParaRPr/>
          </a:p>
          <a:p>
            <a:pPr marL="0" lvl="0" indent="0" algn="l" rtl="0">
              <a:spcBef>
                <a:spcPts val="1200"/>
              </a:spcBef>
              <a:spcAft>
                <a:spcPts val="1200"/>
              </a:spcAft>
              <a:buNone/>
            </a:pPr>
            <a:endParaRPr/>
          </a:p>
        </p:txBody>
      </p:sp>
      <p:sp>
        <p:nvSpPr>
          <p:cNvPr id="437" name="Google Shape;437;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41</a:t>
            </a:fld>
            <a:endParaRPr/>
          </a:p>
        </p:txBody>
      </p:sp>
      <p:pic>
        <p:nvPicPr>
          <p:cNvPr id="438" name="Google Shape;438;p53"/>
          <p:cNvPicPr preferRelativeResize="0"/>
          <p:nvPr/>
        </p:nvPicPr>
        <p:blipFill>
          <a:blip r:embed="rId3">
            <a:alphaModFix/>
          </a:blip>
          <a:stretch>
            <a:fillRect/>
          </a:stretch>
        </p:blipFill>
        <p:spPr>
          <a:xfrm>
            <a:off x="1996500" y="2571750"/>
            <a:ext cx="4579525" cy="18297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5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Payload Mass vs. Success vs. Booster  Version Category  </a:t>
            </a:r>
            <a:endParaRPr/>
          </a:p>
        </p:txBody>
      </p:sp>
      <p:sp>
        <p:nvSpPr>
          <p:cNvPr id="444" name="Google Shape;444;p54"/>
          <p:cNvSpPr txBox="1">
            <a:spLocks noGrp="1"/>
          </p:cNvSpPr>
          <p:nvPr>
            <p:ph type="body" idx="1"/>
          </p:nvPr>
        </p:nvSpPr>
        <p:spPr>
          <a:xfrm>
            <a:off x="1297500" y="1567550"/>
            <a:ext cx="7038900" cy="1229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a:t>Plotly dashboard has a Payload range selector. However, this is set from 0-10000 instead of the  max Payload of 15600. Class indicates 1 for successful landing and 0 for failure. Scatter plot also  accounts for booster version category in color and number of launches in point size. In this  particular range of 0-6000, interestingly there are two failed landings with payloads of zero kg.</a:t>
            </a:r>
            <a:endParaRPr/>
          </a:p>
          <a:p>
            <a:pPr marL="0" lvl="0" indent="0" algn="l" rtl="0">
              <a:spcBef>
                <a:spcPts val="1200"/>
              </a:spcBef>
              <a:spcAft>
                <a:spcPts val="1200"/>
              </a:spcAft>
              <a:buNone/>
            </a:pPr>
            <a:endParaRPr/>
          </a:p>
        </p:txBody>
      </p:sp>
      <p:sp>
        <p:nvSpPr>
          <p:cNvPr id="445" name="Google Shape;445;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42</a:t>
            </a:fld>
            <a:endParaRPr/>
          </a:p>
        </p:txBody>
      </p:sp>
      <p:pic>
        <p:nvPicPr>
          <p:cNvPr id="446" name="Google Shape;446;p54"/>
          <p:cNvPicPr preferRelativeResize="0"/>
          <p:nvPr/>
        </p:nvPicPr>
        <p:blipFill>
          <a:blip r:embed="rId3">
            <a:alphaModFix/>
          </a:blip>
          <a:stretch>
            <a:fillRect/>
          </a:stretch>
        </p:blipFill>
        <p:spPr>
          <a:xfrm>
            <a:off x="1977063" y="2621775"/>
            <a:ext cx="5679767" cy="20414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5"/>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Predictive Analysis  (Classification)</a:t>
            </a:r>
            <a:endParaRPr/>
          </a:p>
          <a:p>
            <a:pPr marL="0" lvl="0" indent="0" algn="l" rtl="0">
              <a:spcBef>
                <a:spcPts val="0"/>
              </a:spcBef>
              <a:spcAft>
                <a:spcPts val="0"/>
              </a:spcAft>
              <a:buNone/>
            </a:pPr>
            <a:endParaRPr/>
          </a:p>
        </p:txBody>
      </p:sp>
      <p:sp>
        <p:nvSpPr>
          <p:cNvPr id="452" name="Google Shape;452;p55"/>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GB"/>
              <a:t>GRIDSEARCHCV(CV=10)  ON  LOGISTIC  REGRESSION,  SVM,  DECISION</a:t>
            </a:r>
            <a:endParaRPr/>
          </a:p>
          <a:p>
            <a:pPr marL="0" lvl="0" indent="0" algn="l" rtl="0">
              <a:spcBef>
                <a:spcPts val="0"/>
              </a:spcBef>
              <a:spcAft>
                <a:spcPts val="0"/>
              </a:spcAft>
              <a:buNone/>
            </a:pPr>
            <a:r>
              <a:rPr lang="en-GB"/>
              <a:t>TREE,  AND  KNN</a:t>
            </a:r>
            <a:endParaRPr/>
          </a:p>
          <a:p>
            <a:pPr marL="0" lvl="0" indent="0" algn="l" rtl="0">
              <a:spcBef>
                <a:spcPts val="0"/>
              </a:spcBef>
              <a:spcAft>
                <a:spcPts val="0"/>
              </a:spcAft>
              <a:buNone/>
            </a:pPr>
            <a:endParaRPr/>
          </a:p>
        </p:txBody>
      </p:sp>
      <p:sp>
        <p:nvSpPr>
          <p:cNvPr id="453" name="Google Shape;453;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5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Classification Accuracy</a:t>
            </a:r>
            <a:endParaRPr/>
          </a:p>
        </p:txBody>
      </p:sp>
      <p:sp>
        <p:nvSpPr>
          <p:cNvPr id="459" name="Google Shape;459;p56"/>
          <p:cNvSpPr txBox="1">
            <a:spLocks noGrp="1"/>
          </p:cNvSpPr>
          <p:nvPr>
            <p:ph type="body" idx="1"/>
          </p:nvPr>
        </p:nvSpPr>
        <p:spPr>
          <a:xfrm>
            <a:off x="1297500" y="1567550"/>
            <a:ext cx="3597900" cy="3095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All models had virtually the same accuracy on the test set </a:t>
            </a:r>
            <a:r>
              <a:rPr lang="en-GB"/>
              <a:t>at 94.44% </a:t>
            </a:r>
            <a:r>
              <a:rPr lang="en-GB" dirty="0"/>
              <a:t>accuracy.  It should be noted that test size is small at only sample size of 18.</a:t>
            </a:r>
            <a:endParaRPr dirty="0"/>
          </a:p>
          <a:p>
            <a:pPr marL="0" lvl="0" indent="0" algn="l" rtl="0">
              <a:spcBef>
                <a:spcPts val="1200"/>
              </a:spcBef>
              <a:spcAft>
                <a:spcPts val="0"/>
              </a:spcAft>
              <a:buNone/>
            </a:pPr>
            <a:r>
              <a:rPr lang="en-GB" dirty="0"/>
              <a:t>This can cause large variance in accuracy results, such as those in Decision Tree Classifier model in repeated runs.</a:t>
            </a:r>
            <a:endParaRPr dirty="0"/>
          </a:p>
          <a:p>
            <a:pPr marL="0" lvl="0" indent="0" algn="l" rtl="0">
              <a:spcBef>
                <a:spcPts val="1200"/>
              </a:spcBef>
              <a:spcAft>
                <a:spcPts val="0"/>
              </a:spcAft>
              <a:buNone/>
            </a:pPr>
            <a:r>
              <a:rPr lang="en-GB" dirty="0"/>
              <a:t>We likely need more data to determine the best model.</a:t>
            </a:r>
            <a:endParaRPr dirty="0"/>
          </a:p>
          <a:p>
            <a:pPr marL="0" lvl="0" indent="0" algn="l" rtl="0">
              <a:spcBef>
                <a:spcPts val="1200"/>
              </a:spcBef>
              <a:spcAft>
                <a:spcPts val="1200"/>
              </a:spcAft>
              <a:buNone/>
            </a:pPr>
            <a:endParaRPr dirty="0"/>
          </a:p>
        </p:txBody>
      </p:sp>
      <p:sp>
        <p:nvSpPr>
          <p:cNvPr id="460" name="Google Shape;460;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44</a:t>
            </a:fld>
            <a:endParaRPr/>
          </a:p>
        </p:txBody>
      </p:sp>
      <p:pic>
        <p:nvPicPr>
          <p:cNvPr id="461" name="Google Shape;461;p56"/>
          <p:cNvPicPr preferRelativeResize="0"/>
          <p:nvPr/>
        </p:nvPicPr>
        <p:blipFill>
          <a:blip r:embed="rId3">
            <a:alphaModFix/>
          </a:blip>
          <a:stretch>
            <a:fillRect/>
          </a:stretch>
        </p:blipFill>
        <p:spPr>
          <a:xfrm>
            <a:off x="5349550" y="1742513"/>
            <a:ext cx="3543300" cy="2486025"/>
          </a:xfrm>
          <a:prstGeom prst="rect">
            <a:avLst/>
          </a:prstGeom>
          <a:pattFill prst="pct5">
            <a:fgClr>
              <a:schemeClr val="dk1"/>
            </a:fgClr>
            <a:bgClr>
              <a:schemeClr val="bg1"/>
            </a:bgClr>
          </a:patt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Confusion Matrix</a:t>
            </a:r>
            <a:endParaRPr/>
          </a:p>
        </p:txBody>
      </p:sp>
      <p:sp>
        <p:nvSpPr>
          <p:cNvPr id="467" name="Google Shape;467;p57"/>
          <p:cNvSpPr txBox="1">
            <a:spLocks noGrp="1"/>
          </p:cNvSpPr>
          <p:nvPr>
            <p:ph type="body" idx="1"/>
          </p:nvPr>
        </p:nvSpPr>
        <p:spPr>
          <a:xfrm>
            <a:off x="1297500" y="1567550"/>
            <a:ext cx="3203100" cy="2911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GB"/>
              <a:t>Correct predictions are  on a diagonal from top  left to bottom right.</a:t>
            </a:r>
            <a:endParaRPr/>
          </a:p>
          <a:p>
            <a:pPr marL="0" lvl="0" indent="0" algn="l" rtl="0">
              <a:spcBef>
                <a:spcPts val="1200"/>
              </a:spcBef>
              <a:spcAft>
                <a:spcPts val="0"/>
              </a:spcAft>
              <a:buNone/>
            </a:pPr>
            <a:r>
              <a:rPr lang="en-GB"/>
              <a:t>Since all models performed the same for the test set, the confusion matrix is the same across all models.  The models predicted 11 successful landings when the true label was successful landing.</a:t>
            </a:r>
            <a:endParaRPr/>
          </a:p>
          <a:p>
            <a:pPr marL="0" lvl="0" indent="0" algn="l" rtl="0">
              <a:spcBef>
                <a:spcPts val="1200"/>
              </a:spcBef>
              <a:spcAft>
                <a:spcPts val="0"/>
              </a:spcAft>
              <a:buNone/>
            </a:pPr>
            <a:r>
              <a:rPr lang="en-GB"/>
              <a:t>The models predicted 1 unsuccessful landings when the true label was unsuccessful landing.</a:t>
            </a:r>
            <a:endParaRPr/>
          </a:p>
          <a:p>
            <a:pPr marL="0" lvl="0" indent="0" algn="l" rtl="0">
              <a:spcBef>
                <a:spcPts val="1200"/>
              </a:spcBef>
              <a:spcAft>
                <a:spcPts val="0"/>
              </a:spcAft>
              <a:buNone/>
            </a:pPr>
            <a:r>
              <a:rPr lang="en-GB"/>
              <a:t>Our models over predict successful landings.</a:t>
            </a:r>
            <a:endParaRPr/>
          </a:p>
          <a:p>
            <a:pPr marL="0" lvl="0" indent="0" algn="l" rtl="0">
              <a:spcBef>
                <a:spcPts val="1200"/>
              </a:spcBef>
              <a:spcAft>
                <a:spcPts val="1200"/>
              </a:spcAft>
              <a:buNone/>
            </a:pPr>
            <a:endParaRPr/>
          </a:p>
        </p:txBody>
      </p:sp>
      <p:sp>
        <p:nvSpPr>
          <p:cNvPr id="468" name="Google Shape;468;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45</a:t>
            </a:fld>
            <a:endParaRPr/>
          </a:p>
        </p:txBody>
      </p:sp>
      <p:pic>
        <p:nvPicPr>
          <p:cNvPr id="469" name="Google Shape;469;p57"/>
          <p:cNvPicPr preferRelativeResize="0"/>
          <p:nvPr/>
        </p:nvPicPr>
        <p:blipFill>
          <a:blip r:embed="rId3">
            <a:alphaModFix/>
          </a:blip>
          <a:stretch>
            <a:fillRect/>
          </a:stretch>
        </p:blipFill>
        <p:spPr>
          <a:xfrm>
            <a:off x="4653000" y="1460250"/>
            <a:ext cx="3429000" cy="2647950"/>
          </a:xfrm>
          <a:prstGeom prst="rect">
            <a:avLst/>
          </a:prstGeom>
          <a:pattFill prst="pct5">
            <a:fgClr>
              <a:schemeClr val="dk1"/>
            </a:fgClr>
            <a:bgClr>
              <a:schemeClr val="bg1"/>
            </a:bgClr>
          </a:patt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5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CONCLUSION</a:t>
            </a:r>
            <a:endParaRPr/>
          </a:p>
        </p:txBody>
      </p:sp>
      <p:sp>
        <p:nvSpPr>
          <p:cNvPr id="475" name="Google Shape;475;p5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GB"/>
              <a:t>◦Our task: to develop a machine learning model for Space Y who wants to bid against SpaceX</a:t>
            </a:r>
            <a:endParaRPr/>
          </a:p>
          <a:p>
            <a:pPr marL="0" lvl="0" indent="0" algn="l" rtl="0">
              <a:spcBef>
                <a:spcPts val="1200"/>
              </a:spcBef>
              <a:spcAft>
                <a:spcPts val="0"/>
              </a:spcAft>
              <a:buNone/>
            </a:pPr>
            <a:r>
              <a:rPr lang="en-GB"/>
              <a:t>◦The goal of model is to predict when Stage 1 will successfully land to save ~$100 million USD</a:t>
            </a:r>
            <a:endParaRPr/>
          </a:p>
          <a:p>
            <a:pPr marL="0" lvl="0" indent="0" algn="l" rtl="0">
              <a:spcBef>
                <a:spcPts val="1200"/>
              </a:spcBef>
              <a:spcAft>
                <a:spcPts val="0"/>
              </a:spcAft>
              <a:buNone/>
            </a:pPr>
            <a:r>
              <a:rPr lang="en-GB"/>
              <a:t>◦Used data from a public SpaceX API and web scraping SpaceX Wikipedia page</a:t>
            </a:r>
            <a:endParaRPr/>
          </a:p>
          <a:p>
            <a:pPr marL="0" lvl="0" indent="0" algn="l" rtl="0">
              <a:spcBef>
                <a:spcPts val="1200"/>
              </a:spcBef>
              <a:spcAft>
                <a:spcPts val="0"/>
              </a:spcAft>
              <a:buNone/>
            </a:pPr>
            <a:r>
              <a:rPr lang="en-GB"/>
              <a:t>◦Created data labels and stored data into a DB2 SQL database</a:t>
            </a:r>
            <a:endParaRPr/>
          </a:p>
          <a:p>
            <a:pPr marL="0" lvl="0" indent="0" algn="l" rtl="0">
              <a:spcBef>
                <a:spcPts val="1200"/>
              </a:spcBef>
              <a:spcAft>
                <a:spcPts val="0"/>
              </a:spcAft>
              <a:buNone/>
            </a:pPr>
            <a:r>
              <a:rPr lang="en-GB"/>
              <a:t>◦Created a dashboard for visualization</a:t>
            </a:r>
            <a:endParaRPr/>
          </a:p>
          <a:p>
            <a:pPr marL="0" lvl="0" indent="0" algn="l" rtl="0">
              <a:spcBef>
                <a:spcPts val="1200"/>
              </a:spcBef>
              <a:spcAft>
                <a:spcPts val="0"/>
              </a:spcAft>
              <a:buNone/>
            </a:pPr>
            <a:r>
              <a:rPr lang="en-GB"/>
              <a:t>◦We created a machine learning model with an accuracy of 83%</a:t>
            </a:r>
            <a:endParaRPr/>
          </a:p>
          <a:p>
            <a:pPr marL="0" lvl="0" indent="0" algn="l" rtl="0">
              <a:spcBef>
                <a:spcPts val="1200"/>
              </a:spcBef>
              <a:spcAft>
                <a:spcPts val="0"/>
              </a:spcAft>
              <a:buNone/>
            </a:pPr>
            <a:r>
              <a:rPr lang="en-GB"/>
              <a:t>◦Allon Mask of SpaceY can use this model to predict with relatively high accuracy whether a  launch will have a successful Stage 1 landing before launch to determine whether the launch  should be made or not</a:t>
            </a:r>
            <a:endParaRPr/>
          </a:p>
          <a:p>
            <a:pPr marL="0" lvl="0" indent="0" algn="l" rtl="0">
              <a:spcBef>
                <a:spcPts val="1200"/>
              </a:spcBef>
              <a:spcAft>
                <a:spcPts val="0"/>
              </a:spcAft>
              <a:buNone/>
            </a:pPr>
            <a:r>
              <a:rPr lang="en-GB"/>
              <a:t>◦If possible more data should be collected to better determine the best machine learning model  and improve accuracy</a:t>
            </a:r>
            <a:endParaRPr/>
          </a:p>
          <a:p>
            <a:pPr marL="0" lvl="0" indent="0" algn="l" rtl="0">
              <a:spcBef>
                <a:spcPts val="1200"/>
              </a:spcBef>
              <a:spcAft>
                <a:spcPts val="1200"/>
              </a:spcAft>
              <a:buNone/>
            </a:pPr>
            <a:endParaRPr/>
          </a:p>
        </p:txBody>
      </p:sp>
      <p:sp>
        <p:nvSpPr>
          <p:cNvPr id="476" name="Google Shape;476;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5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APPENDIX</a:t>
            </a:r>
            <a:endParaRPr/>
          </a:p>
        </p:txBody>
      </p:sp>
      <p:sp>
        <p:nvSpPr>
          <p:cNvPr id="482" name="Google Shape;482;p5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GitHub repository url:</a:t>
            </a:r>
            <a:endParaRPr dirty="0"/>
          </a:p>
          <a:p>
            <a:pPr marL="0" lvl="0" indent="0" algn="l" rtl="0">
              <a:spcBef>
                <a:spcPts val="1200"/>
              </a:spcBef>
              <a:spcAft>
                <a:spcPts val="0"/>
              </a:spcAft>
              <a:buNone/>
            </a:pPr>
            <a:r>
              <a:rPr lang="en-GB" u="sng" dirty="0">
                <a:solidFill>
                  <a:schemeClr val="hlink"/>
                </a:solidFill>
                <a:hlinkClick r:id="rId3"/>
              </a:rPr>
              <a:t>https://github.com/yeltayzhastay/IBMDataScienceProfessionalCertification</a:t>
            </a:r>
            <a:r>
              <a:rPr lang="en-GB" dirty="0"/>
              <a:t> </a:t>
            </a:r>
            <a:endParaRPr dirty="0"/>
          </a:p>
          <a:p>
            <a:pPr marL="0" lvl="0" indent="0" algn="l" rtl="0">
              <a:spcBef>
                <a:spcPts val="1200"/>
              </a:spcBef>
              <a:spcAft>
                <a:spcPts val="0"/>
              </a:spcAft>
              <a:buNone/>
            </a:pPr>
            <a:r>
              <a:rPr lang="en-GB" dirty="0"/>
              <a:t>Thanks to All Instructors:</a:t>
            </a:r>
            <a:endParaRPr dirty="0"/>
          </a:p>
          <a:p>
            <a:pPr marL="0" lvl="0" indent="0" algn="l" rtl="0">
              <a:spcBef>
                <a:spcPts val="1200"/>
              </a:spcBef>
              <a:spcAft>
                <a:spcPts val="1200"/>
              </a:spcAft>
              <a:buNone/>
            </a:pPr>
            <a:r>
              <a:rPr lang="en-US" sz="4800" dirty="0"/>
              <a:t>🎉🎉😎😎</a:t>
            </a:r>
            <a:endParaRPr sz="4800" dirty="0"/>
          </a:p>
        </p:txBody>
      </p:sp>
      <p:sp>
        <p:nvSpPr>
          <p:cNvPr id="483" name="Google Shape;483;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47</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Methodology</a:t>
            </a:r>
            <a:endParaRPr/>
          </a:p>
          <a:p>
            <a:pPr marL="0" lvl="0" indent="0" algn="l" rtl="0">
              <a:spcBef>
                <a:spcPts val="0"/>
              </a:spcBef>
              <a:spcAft>
                <a:spcPts val="0"/>
              </a:spcAft>
              <a:buNone/>
            </a:pPr>
            <a:endParaRPr/>
          </a:p>
        </p:txBody>
      </p:sp>
      <p:sp>
        <p:nvSpPr>
          <p:cNvPr id="163" name="Google Shape;163;p17"/>
          <p:cNvSpPr txBox="1">
            <a:spLocks noGrp="1"/>
          </p:cNvSpPr>
          <p:nvPr>
            <p:ph type="body" idx="4294967295"/>
          </p:nvPr>
        </p:nvSpPr>
        <p:spPr>
          <a:xfrm>
            <a:off x="1338875" y="29329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OVERVIEW OF DATA COLLECTION, WRANGLING, VISUALIZATION,</a:t>
            </a:r>
            <a:endParaRPr/>
          </a:p>
          <a:p>
            <a:pPr marL="0" lvl="0" indent="0" algn="l" rtl="0">
              <a:spcBef>
                <a:spcPts val="1200"/>
              </a:spcBef>
              <a:spcAft>
                <a:spcPts val="0"/>
              </a:spcAft>
              <a:buNone/>
            </a:pPr>
            <a:r>
              <a:rPr lang="en-GB"/>
              <a:t>DASHBOARD,  AND  MODEL  METHODS</a:t>
            </a:r>
            <a:endParaRPr/>
          </a:p>
          <a:p>
            <a:pPr marL="0" lvl="0" indent="0" algn="l" rtl="0">
              <a:spcBef>
                <a:spcPts val="1200"/>
              </a:spcBef>
              <a:spcAft>
                <a:spcPts val="1200"/>
              </a:spcAft>
              <a:buNone/>
            </a:pPr>
            <a:endParaRPr/>
          </a:p>
        </p:txBody>
      </p:sp>
      <p:sp>
        <p:nvSpPr>
          <p:cNvPr id="164" name="Google Shape;1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Methodology  </a:t>
            </a:r>
            <a:endParaRPr/>
          </a:p>
        </p:txBody>
      </p:sp>
      <p:sp>
        <p:nvSpPr>
          <p:cNvPr id="170" name="Google Shape;170;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GB"/>
              <a:t>•Data collection methodology:</a:t>
            </a:r>
            <a:endParaRPr/>
          </a:p>
          <a:p>
            <a:pPr marL="0" lvl="0" indent="457200" algn="l" rtl="0">
              <a:spcBef>
                <a:spcPts val="1200"/>
              </a:spcBef>
              <a:spcAft>
                <a:spcPts val="0"/>
              </a:spcAft>
              <a:buNone/>
            </a:pPr>
            <a:r>
              <a:rPr lang="en-GB"/>
              <a:t>•Combined data from SpaceX public API and SpaceX Wikipedia page</a:t>
            </a:r>
            <a:endParaRPr/>
          </a:p>
          <a:p>
            <a:pPr marL="0" lvl="0" indent="0" algn="l" rtl="0">
              <a:spcBef>
                <a:spcPts val="1200"/>
              </a:spcBef>
              <a:spcAft>
                <a:spcPts val="0"/>
              </a:spcAft>
              <a:buNone/>
            </a:pPr>
            <a:r>
              <a:rPr lang="en-GB"/>
              <a:t>•Perform data wrangling</a:t>
            </a:r>
            <a:endParaRPr/>
          </a:p>
          <a:p>
            <a:pPr marL="0" lvl="0" indent="457200" algn="l" rtl="0">
              <a:spcBef>
                <a:spcPts val="1200"/>
              </a:spcBef>
              <a:spcAft>
                <a:spcPts val="0"/>
              </a:spcAft>
              <a:buNone/>
            </a:pPr>
            <a:r>
              <a:rPr lang="en-GB"/>
              <a:t>•Classifying true landings as successful and unsuccessful otherwise</a:t>
            </a:r>
            <a:endParaRPr/>
          </a:p>
          <a:p>
            <a:pPr marL="0" lvl="0" indent="0" algn="l" rtl="0">
              <a:spcBef>
                <a:spcPts val="1200"/>
              </a:spcBef>
              <a:spcAft>
                <a:spcPts val="0"/>
              </a:spcAft>
              <a:buNone/>
            </a:pPr>
            <a:r>
              <a:rPr lang="en-GB"/>
              <a:t>•Perform exploratory data analysis (EDA) using visualization and SQL</a:t>
            </a:r>
            <a:endParaRPr/>
          </a:p>
          <a:p>
            <a:pPr marL="0" lvl="0" indent="0" algn="l" rtl="0">
              <a:spcBef>
                <a:spcPts val="1200"/>
              </a:spcBef>
              <a:spcAft>
                <a:spcPts val="0"/>
              </a:spcAft>
              <a:buNone/>
            </a:pPr>
            <a:r>
              <a:rPr lang="en-GB"/>
              <a:t>•Perform interactive visual analytics using Folium and Plotly Dash</a:t>
            </a:r>
            <a:endParaRPr/>
          </a:p>
          <a:p>
            <a:pPr marL="0" lvl="0" indent="0" algn="l" rtl="0">
              <a:spcBef>
                <a:spcPts val="1200"/>
              </a:spcBef>
              <a:spcAft>
                <a:spcPts val="0"/>
              </a:spcAft>
              <a:buNone/>
            </a:pPr>
            <a:r>
              <a:rPr lang="en-GB"/>
              <a:t>•Perform predictive analysis using classification models</a:t>
            </a:r>
            <a:endParaRPr/>
          </a:p>
          <a:p>
            <a:pPr marL="0" lvl="0" indent="457200" algn="l" rtl="0">
              <a:spcBef>
                <a:spcPts val="1200"/>
              </a:spcBef>
              <a:spcAft>
                <a:spcPts val="0"/>
              </a:spcAft>
              <a:buNone/>
            </a:pPr>
            <a:r>
              <a:rPr lang="en-GB"/>
              <a:t>•Tuned models using GridSearchCV</a:t>
            </a:r>
            <a:endParaRPr/>
          </a:p>
          <a:p>
            <a:pPr marL="0" lvl="0" indent="0" algn="l" rtl="0">
              <a:spcBef>
                <a:spcPts val="1200"/>
              </a:spcBef>
              <a:spcAft>
                <a:spcPts val="1200"/>
              </a:spcAft>
              <a:buNone/>
            </a:pPr>
            <a:endParaRPr/>
          </a:p>
        </p:txBody>
      </p:sp>
      <p:sp>
        <p:nvSpPr>
          <p:cNvPr id="171" name="Google Shape;17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Data Collection</a:t>
            </a:r>
            <a:endParaRPr/>
          </a:p>
        </p:txBody>
      </p:sp>
      <p:sp>
        <p:nvSpPr>
          <p:cNvPr id="177" name="Google Shape;177;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a:t>Data collection process involved a combination of API requests from Space X public API and web  scraping data from a table in Space X’s Wikipedia entry.</a:t>
            </a:r>
            <a:endParaRPr/>
          </a:p>
          <a:p>
            <a:pPr marL="0" lvl="0" indent="0" algn="l" rtl="0">
              <a:spcBef>
                <a:spcPts val="1200"/>
              </a:spcBef>
              <a:spcAft>
                <a:spcPts val="0"/>
              </a:spcAft>
              <a:buNone/>
            </a:pPr>
            <a:r>
              <a:rPr lang="en-GB"/>
              <a:t>The next slide will show the flowchart of data collection from API and the one after will show  the flowchart of data collection from webscraping.</a:t>
            </a:r>
            <a:endParaRPr/>
          </a:p>
          <a:p>
            <a:pPr marL="0" lvl="0" indent="0" algn="l" rtl="0">
              <a:spcBef>
                <a:spcPts val="1200"/>
              </a:spcBef>
              <a:spcAft>
                <a:spcPts val="0"/>
              </a:spcAft>
              <a:buNone/>
            </a:pPr>
            <a:r>
              <a:rPr lang="en-GB"/>
              <a:t>Space X API Data Columns:</a:t>
            </a:r>
            <a:endParaRPr/>
          </a:p>
          <a:p>
            <a:pPr marL="0" lvl="0" indent="0" algn="l" rtl="0">
              <a:spcBef>
                <a:spcPts val="1200"/>
              </a:spcBef>
              <a:spcAft>
                <a:spcPts val="0"/>
              </a:spcAft>
              <a:buNone/>
            </a:pPr>
            <a:r>
              <a:rPr lang="en-GB"/>
              <a:t>FlightNumber, Date, BoosterVersion, PayloadMass, Orbit, LaunchSite, Outcome, Flights, GridFins,</a:t>
            </a:r>
            <a:endParaRPr/>
          </a:p>
          <a:p>
            <a:pPr marL="0" lvl="0" indent="0" algn="l" rtl="0">
              <a:spcBef>
                <a:spcPts val="1200"/>
              </a:spcBef>
              <a:spcAft>
                <a:spcPts val="0"/>
              </a:spcAft>
              <a:buNone/>
            </a:pPr>
            <a:r>
              <a:rPr lang="en-GB"/>
              <a:t>Reused, Legs, LandingPad, Block, ReusedCount, Serial, Longitude, Latitude</a:t>
            </a:r>
            <a:endParaRPr/>
          </a:p>
          <a:p>
            <a:pPr marL="0" lvl="0" indent="0" algn="l" rtl="0">
              <a:spcBef>
                <a:spcPts val="1200"/>
              </a:spcBef>
              <a:spcAft>
                <a:spcPts val="0"/>
              </a:spcAft>
              <a:buNone/>
            </a:pPr>
            <a:r>
              <a:rPr lang="en-GB"/>
              <a:t>Wikipedia Webscrape Data Columns:</a:t>
            </a:r>
            <a:endParaRPr/>
          </a:p>
          <a:p>
            <a:pPr marL="0" lvl="0" indent="0" algn="l" rtl="0">
              <a:spcBef>
                <a:spcPts val="1200"/>
              </a:spcBef>
              <a:spcAft>
                <a:spcPts val="0"/>
              </a:spcAft>
              <a:buNone/>
            </a:pPr>
            <a:r>
              <a:rPr lang="en-GB"/>
              <a:t>Flight No., Launch site, Payload, PayloadMass, Orbit, Customer, Launch outcome, Version  Booster, Booster landing, Date, Time</a:t>
            </a:r>
            <a:endParaRPr/>
          </a:p>
          <a:p>
            <a:pPr marL="0" lvl="0" indent="0" algn="l" rtl="0">
              <a:spcBef>
                <a:spcPts val="1200"/>
              </a:spcBef>
              <a:spcAft>
                <a:spcPts val="1200"/>
              </a:spcAft>
              <a:buNone/>
            </a:pPr>
            <a:endParaRPr/>
          </a:p>
        </p:txBody>
      </p:sp>
      <p:sp>
        <p:nvSpPr>
          <p:cNvPr id="178" name="Google Shape;17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Data Collection – SpaceX API</a:t>
            </a:r>
            <a:endParaRPr/>
          </a:p>
          <a:p>
            <a:pPr marL="0" lvl="0" indent="0" algn="l" rtl="0">
              <a:spcBef>
                <a:spcPts val="0"/>
              </a:spcBef>
              <a:spcAft>
                <a:spcPts val="0"/>
              </a:spcAft>
              <a:buNone/>
            </a:pPr>
            <a:endParaRPr/>
          </a:p>
        </p:txBody>
      </p:sp>
      <p:sp>
        <p:nvSpPr>
          <p:cNvPr id="184" name="Google Shape;184;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GB"/>
              <a:t>Request (Space X  APIs)</a:t>
            </a:r>
            <a:endParaRPr/>
          </a:p>
          <a:p>
            <a:pPr marL="0" lvl="0" indent="0" algn="l" rtl="0">
              <a:spcBef>
                <a:spcPts val="1200"/>
              </a:spcBef>
              <a:spcAft>
                <a:spcPts val="0"/>
              </a:spcAft>
              <a:buNone/>
            </a:pPr>
            <a:r>
              <a:rPr lang="en-GB"/>
              <a:t>.JSON file +  Lists(Launch Site,  Booster Version,  Payload Data)</a:t>
            </a:r>
            <a:endParaRPr/>
          </a:p>
          <a:p>
            <a:pPr marL="0" lvl="0" indent="0" algn="l" rtl="0">
              <a:spcBef>
                <a:spcPts val="1200"/>
              </a:spcBef>
              <a:spcAft>
                <a:spcPts val="0"/>
              </a:spcAft>
              <a:buNone/>
            </a:pPr>
            <a:r>
              <a:rPr lang="en-GB"/>
              <a:t>Json_normalize to  DataFrame data  from JSON</a:t>
            </a:r>
            <a:endParaRPr/>
          </a:p>
          <a:p>
            <a:pPr marL="0" lvl="0" indent="0" algn="l" rtl="0">
              <a:spcBef>
                <a:spcPts val="1200"/>
              </a:spcBef>
              <a:spcAft>
                <a:spcPts val="0"/>
              </a:spcAft>
              <a:buNone/>
            </a:pPr>
            <a:r>
              <a:rPr lang="en-GB"/>
              <a:t>Dictionary relevant  data</a:t>
            </a:r>
            <a:endParaRPr/>
          </a:p>
          <a:p>
            <a:pPr marL="0" lvl="0" indent="0" algn="l" rtl="0">
              <a:spcBef>
                <a:spcPts val="1200"/>
              </a:spcBef>
              <a:spcAft>
                <a:spcPts val="0"/>
              </a:spcAft>
              <a:buNone/>
            </a:pPr>
            <a:r>
              <a:rPr lang="en-GB"/>
              <a:t>Cast dictionary to a  DataFrame</a:t>
            </a:r>
            <a:endParaRPr/>
          </a:p>
          <a:p>
            <a:pPr marL="0" lvl="0" indent="0" algn="l" rtl="0">
              <a:spcBef>
                <a:spcPts val="1200"/>
              </a:spcBef>
              <a:spcAft>
                <a:spcPts val="0"/>
              </a:spcAft>
              <a:buNone/>
            </a:pPr>
            <a:r>
              <a:rPr lang="en-GB"/>
              <a:t>Filter data to only  include Falcon 9  launches</a:t>
            </a:r>
            <a:endParaRPr/>
          </a:p>
          <a:p>
            <a:pPr marL="0" lvl="0" indent="0" algn="l" rtl="0">
              <a:spcBef>
                <a:spcPts val="1200"/>
              </a:spcBef>
              <a:spcAft>
                <a:spcPts val="0"/>
              </a:spcAft>
              <a:buNone/>
            </a:pPr>
            <a:r>
              <a:rPr lang="en-GB"/>
              <a:t>Imputate missing  PayloadMass values  with mean</a:t>
            </a:r>
            <a:endParaRPr/>
          </a:p>
          <a:p>
            <a:pPr marL="0" lvl="0" indent="0" algn="l" rtl="0">
              <a:spcBef>
                <a:spcPts val="1200"/>
              </a:spcBef>
              <a:spcAft>
                <a:spcPts val="0"/>
              </a:spcAft>
              <a:buNone/>
            </a:pPr>
            <a:endParaRPr/>
          </a:p>
          <a:p>
            <a:pPr marL="0" lvl="0" indent="0" algn="l" rtl="0">
              <a:spcBef>
                <a:spcPts val="1200"/>
              </a:spcBef>
              <a:spcAft>
                <a:spcPts val="0"/>
              </a:spcAft>
              <a:buNone/>
            </a:pPr>
            <a:r>
              <a:rPr lang="en-GB"/>
              <a:t>Github url: </a:t>
            </a:r>
            <a:r>
              <a:rPr lang="en-GB" u="sng">
                <a:solidFill>
                  <a:schemeClr val="hlink"/>
                </a:solidFill>
                <a:hlinkClick r:id="rId3"/>
              </a:rPr>
              <a:t>https://github.com/yeltayzhastay/IBMDataScienceProfessionalCertification/blob/main/c10/w1/jupyter-labs-spacex-data-collection-api.ipynb</a:t>
            </a:r>
            <a:r>
              <a:rPr lang="en-GB"/>
              <a:t> </a:t>
            </a:r>
            <a:endParaRPr/>
          </a:p>
          <a:p>
            <a:pPr marL="0" lvl="0" indent="0" algn="l" rtl="0">
              <a:spcBef>
                <a:spcPts val="1200"/>
              </a:spcBef>
              <a:spcAft>
                <a:spcPts val="1200"/>
              </a:spcAft>
              <a:buNone/>
            </a:pPr>
            <a:endParaRPr/>
          </a:p>
        </p:txBody>
      </p:sp>
      <p:sp>
        <p:nvSpPr>
          <p:cNvPr id="185" name="Google Shape;18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Data Collection - Scraping</a:t>
            </a:r>
            <a:endParaRPr/>
          </a:p>
          <a:p>
            <a:pPr marL="0" lvl="0" indent="0" algn="l" rtl="0">
              <a:spcBef>
                <a:spcPts val="0"/>
              </a:spcBef>
              <a:spcAft>
                <a:spcPts val="0"/>
              </a:spcAft>
              <a:buNone/>
            </a:pPr>
            <a:endParaRPr/>
          </a:p>
        </p:txBody>
      </p:sp>
      <p:sp>
        <p:nvSpPr>
          <p:cNvPr id="191" name="Google Shape;191;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GB"/>
              <a:t>Request Wikipedia html</a:t>
            </a:r>
            <a:endParaRPr/>
          </a:p>
          <a:p>
            <a:pPr marL="0" lvl="0" indent="0" algn="l" rtl="0">
              <a:spcBef>
                <a:spcPts val="1200"/>
              </a:spcBef>
              <a:spcAft>
                <a:spcPts val="0"/>
              </a:spcAft>
              <a:buNone/>
            </a:pPr>
            <a:r>
              <a:rPr lang="en-GB"/>
              <a:t>BeautifulSoup html5lib Parser</a:t>
            </a:r>
            <a:endParaRPr/>
          </a:p>
          <a:p>
            <a:pPr marL="0" lvl="0" indent="0" algn="l" rtl="0">
              <a:spcBef>
                <a:spcPts val="1200"/>
              </a:spcBef>
              <a:spcAft>
                <a:spcPts val="0"/>
              </a:spcAft>
              <a:buNone/>
            </a:pPr>
            <a:r>
              <a:rPr lang="en-GB"/>
              <a:t>Find launch info  html table</a:t>
            </a:r>
            <a:endParaRPr/>
          </a:p>
          <a:p>
            <a:pPr marL="0" lvl="0" indent="0" algn="l" rtl="0">
              <a:spcBef>
                <a:spcPts val="1200"/>
              </a:spcBef>
              <a:spcAft>
                <a:spcPts val="0"/>
              </a:spcAft>
              <a:buNone/>
            </a:pPr>
            <a:r>
              <a:rPr lang="en-GB"/>
              <a:t>Cast dictionary to  DataFrame</a:t>
            </a:r>
            <a:endParaRPr/>
          </a:p>
          <a:p>
            <a:pPr marL="0" lvl="0" indent="0" algn="l" rtl="0">
              <a:spcBef>
                <a:spcPts val="1200"/>
              </a:spcBef>
              <a:spcAft>
                <a:spcPts val="0"/>
              </a:spcAft>
              <a:buNone/>
            </a:pPr>
            <a:r>
              <a:rPr lang="en-GB"/>
              <a:t>Iterate through  table cells to  extract data to  dictionary</a:t>
            </a:r>
            <a:endParaRPr/>
          </a:p>
          <a:p>
            <a:pPr marL="0" lvl="0" indent="0" algn="l" rtl="0">
              <a:spcBef>
                <a:spcPts val="1200"/>
              </a:spcBef>
              <a:spcAft>
                <a:spcPts val="0"/>
              </a:spcAft>
              <a:buNone/>
            </a:pPr>
            <a:r>
              <a:rPr lang="en-GB"/>
              <a:t>Create dictionary</a:t>
            </a:r>
            <a:endParaRPr/>
          </a:p>
          <a:p>
            <a:pPr marL="0" lvl="0" indent="0" algn="l" rtl="0">
              <a:spcBef>
                <a:spcPts val="1200"/>
              </a:spcBef>
              <a:spcAft>
                <a:spcPts val="0"/>
              </a:spcAft>
              <a:buNone/>
            </a:pPr>
            <a:endParaRPr/>
          </a:p>
          <a:p>
            <a:pPr marL="0" lvl="0" indent="0" algn="l" rtl="0">
              <a:spcBef>
                <a:spcPts val="1200"/>
              </a:spcBef>
              <a:spcAft>
                <a:spcPts val="0"/>
              </a:spcAft>
              <a:buNone/>
            </a:pPr>
            <a:r>
              <a:rPr lang="en-GB"/>
              <a:t>Github url: </a:t>
            </a:r>
            <a:r>
              <a:rPr lang="en-GB" u="sng">
                <a:solidFill>
                  <a:schemeClr val="hlink"/>
                </a:solidFill>
                <a:hlinkClick r:id="rId3"/>
              </a:rPr>
              <a:t>https://github.com/yeltayzhastay/IBMDataScienceProfessionalCertification/blob/main/c10/w1/jupyter-labs-webscraping.ipynb</a:t>
            </a:r>
            <a:r>
              <a:rPr lang="en-GB"/>
              <a:t> </a:t>
            </a:r>
            <a:endParaRPr/>
          </a:p>
          <a:p>
            <a:pPr marL="0" lvl="0" indent="0" algn="l" rtl="0">
              <a:spcBef>
                <a:spcPts val="1200"/>
              </a:spcBef>
              <a:spcAft>
                <a:spcPts val="1200"/>
              </a:spcAft>
              <a:buNone/>
            </a:pPr>
            <a:endParaRPr/>
          </a:p>
        </p:txBody>
      </p:sp>
      <p:sp>
        <p:nvSpPr>
          <p:cNvPr id="192" name="Google Shape;19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9</a:t>
            </a:fld>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2727</Words>
  <Application>Microsoft Office PowerPoint</Application>
  <PresentationFormat>On-screen Show (16:9)</PresentationFormat>
  <Paragraphs>264</Paragraphs>
  <Slides>47</Slides>
  <Notes>47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Lato</vt:lpstr>
      <vt:lpstr>Arial</vt:lpstr>
      <vt:lpstr>Montserrat</vt:lpstr>
      <vt:lpstr>Focus</vt:lpstr>
      <vt:lpstr>Winning Space Race with Data Science</vt:lpstr>
      <vt:lpstr>Outline</vt:lpstr>
      <vt:lpstr>Executive Summary</vt:lpstr>
      <vt:lpstr>Introduction</vt:lpstr>
      <vt:lpstr>Methodology </vt:lpstr>
      <vt:lpstr>Methodology  </vt:lpstr>
      <vt:lpstr>Data Collection</vt:lpstr>
      <vt:lpstr>Data Collection – SpaceX API </vt:lpstr>
      <vt:lpstr>Data Collection - Scraping </vt:lpstr>
      <vt:lpstr>Data Wrangling </vt:lpstr>
      <vt:lpstr>EDA with Data Visualization </vt:lpstr>
      <vt:lpstr>EDA with SQL </vt:lpstr>
      <vt:lpstr>Build an Interactive Map with Folium </vt:lpstr>
      <vt:lpstr>Build a Dashboard with Plotly Dash </vt:lpstr>
      <vt:lpstr>Predictive Analysis (Classification) </vt:lpstr>
      <vt:lpstr>Results  </vt:lpstr>
      <vt:lpstr>EDA with Visualization</vt:lpstr>
      <vt:lpstr>Flight Number vs. Launch Site</vt:lpstr>
      <vt:lpstr>Payload vs. Launch Site</vt:lpstr>
      <vt:lpstr>Success rate vs. Orbit type</vt:lpstr>
      <vt:lpstr>Flight Number vs. Orbit type</vt:lpstr>
      <vt:lpstr>Payload vs. Orbit type</vt:lpstr>
      <vt:lpstr>Launch Success Yearly Trend</vt:lpstr>
      <vt:lpstr>EDA with SQL </vt:lpstr>
      <vt:lpstr>All Launch Site Names</vt:lpstr>
      <vt:lpstr>Launch Site Names Beginning with `CCA`</vt:lpstr>
      <vt:lpstr>Total Payload Mass from NASA</vt:lpstr>
      <vt:lpstr>Average Payload Mass by F9 v1.1</vt:lpstr>
      <vt:lpstr>First Successful Ground Pad Landing Date</vt:lpstr>
      <vt:lpstr>Successful Drone Ship Landing with Payload  Between 4000 and 6000</vt:lpstr>
      <vt:lpstr>Total Number of Each Mission Outcome</vt:lpstr>
      <vt:lpstr>Boosters that Carried Maximum Payload</vt:lpstr>
      <vt:lpstr>2015 Failed Drone Ship Landing Records</vt:lpstr>
      <vt:lpstr>Ranking Counts of Successful Landings  Between 2010-06-04 and 2017-03-20</vt:lpstr>
      <vt:lpstr>Interactive Map with  Folium</vt:lpstr>
      <vt:lpstr>Launch Site Locations  </vt:lpstr>
      <vt:lpstr>Color-Coded Launch Markers  </vt:lpstr>
      <vt:lpstr>Key Location Proximities  </vt:lpstr>
      <vt:lpstr>Build a Dashboard with  Plotly Dash</vt:lpstr>
      <vt:lpstr>Successful Launches Across Launch Sites  </vt:lpstr>
      <vt:lpstr>Highest Success Rate Launch Site  </vt:lpstr>
      <vt:lpstr>Payload Mass vs. Success vs. Booster  Version Category  </vt:lpstr>
      <vt:lpstr>Predictive Analysis  (Classification) </vt:lpstr>
      <vt:lpstr>Classification Accuracy</vt:lpstr>
      <vt:lpstr>Confusion Matrix</vt:lpstr>
      <vt:lpstr>CONCLUSION</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Winning Space Race with Data Science</dc:title>
  <cp:lastModifiedBy>Ybraiuly</cp:lastModifiedBy>
  <cp:revision>4</cp:revision>
  <dcterms:modified xsi:type="dcterms:W3CDTF">2022-04-16T13:22:57Z</dcterms:modified>
</cp:coreProperties>
</file>